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642" r:id="rId3"/>
    <p:sldId id="272" r:id="rId4"/>
    <p:sldId id="641" r:id="rId5"/>
    <p:sldId id="650" r:id="rId6"/>
    <p:sldId id="653" r:id="rId7"/>
    <p:sldId id="323" r:id="rId8"/>
    <p:sldId id="643" r:id="rId9"/>
    <p:sldId id="652" r:id="rId10"/>
    <p:sldId id="645" r:id="rId11"/>
    <p:sldId id="646" r:id="rId12"/>
    <p:sldId id="649" r:id="rId13"/>
    <p:sldId id="651" r:id="rId14"/>
    <p:sldId id="654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fsson Linn, Säkerh beredsk o miljö USÖ" initials="JLSbomU" lastIdx="3" clrIdx="0">
    <p:extLst>
      <p:ext uri="{19B8F6BF-5375-455C-9EA6-DF929625EA0E}">
        <p15:presenceInfo xmlns:p15="http://schemas.microsoft.com/office/powerpoint/2012/main" userId="Josefsson Linn, Säkerh beredsk o miljö USÖ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2883" autoAdjust="0"/>
  </p:normalViewPr>
  <p:slideViewPr>
    <p:cSldViewPr snapToGrid="0">
      <p:cViewPr varScale="1">
        <p:scale>
          <a:sx n="106" d="100"/>
          <a:sy n="106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v-SE" sz="1800" b="1" i="0" baseline="0" dirty="0">
                <a:effectLst/>
              </a:rPr>
              <a:t>Klimatpåverkan </a:t>
            </a:r>
            <a:br>
              <a:rPr lang="sv-SE" sz="1800" b="1" i="0" baseline="0" dirty="0">
                <a:effectLst/>
              </a:rPr>
            </a:br>
            <a:r>
              <a:rPr lang="sv-SE" sz="1800" b="1" i="0" baseline="0" dirty="0">
                <a:effectLst/>
              </a:rPr>
              <a:t>från dryckesbägare</a:t>
            </a:r>
            <a:endParaRPr lang="sv-SE" dirty="0">
              <a:effectLst/>
            </a:endParaRPr>
          </a:p>
        </c:rich>
      </c:tx>
      <c:layout>
        <c:manualLayout>
          <c:xMode val="edge"/>
          <c:yMode val="edge"/>
          <c:x val="0.2949729223028302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97238791365106"/>
          <c:y val="0.21040436367220003"/>
          <c:w val="0.85426246825803687"/>
          <c:h val="0.7311758243527657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99FB-44D9-8600-2F53954BBC26}"/>
              </c:ext>
            </c:extLst>
          </c:dPt>
          <c:dPt>
            <c:idx val="2"/>
            <c:invertIfNegative val="0"/>
            <c:bubble3D val="0"/>
            <c:spPr>
              <a:solidFill>
                <a:srgbClr val="800080"/>
              </a:solidFill>
            </c:spPr>
            <c:extLst>
              <c:ext xmlns:c16="http://schemas.microsoft.com/office/drawing/2014/chart" uri="{C3380CC4-5D6E-409C-BE32-E72D297353CC}">
                <c16:uniqueId val="{00000003-99FB-44D9-8600-2F53954BBC26}"/>
              </c:ext>
            </c:extLst>
          </c:dPt>
          <c:cat>
            <c:strRef>
              <c:f>Blad1!$B$8:$D$8</c:f>
              <c:strCache>
                <c:ptCount val="3"/>
                <c:pt idx="0">
                  <c:v>Glas</c:v>
                </c:pt>
                <c:pt idx="1">
                  <c:v>Pappersbägare</c:v>
                </c:pt>
                <c:pt idx="2">
                  <c:v>Plastbägare</c:v>
                </c:pt>
              </c:strCache>
            </c:strRef>
          </c:cat>
          <c:val>
            <c:numRef>
              <c:f>Blad1!$B$9:$D$9</c:f>
              <c:numCache>
                <c:formatCode>General</c:formatCode>
                <c:ptCount val="3"/>
                <c:pt idx="0">
                  <c:v>3.06</c:v>
                </c:pt>
                <c:pt idx="1">
                  <c:v>6.7</c:v>
                </c:pt>
                <c:pt idx="2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FB-44D9-8600-2F53954BBC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64736"/>
        <c:axId val="85366272"/>
      </c:barChart>
      <c:catAx>
        <c:axId val="85364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5366272"/>
        <c:crosses val="autoZero"/>
        <c:auto val="1"/>
        <c:lblAlgn val="ctr"/>
        <c:lblOffset val="100"/>
        <c:noMultiLvlLbl val="0"/>
      </c:catAx>
      <c:valAx>
        <c:axId val="853662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sv-SE" sz="1200" b="0" dirty="0"/>
                  <a:t>gram koldioxid/användning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53647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8FAFB-7944-4888-BAF2-0F786923C005}" type="datetimeFigureOut">
              <a:rPr lang="sv-SE" smtClean="0"/>
              <a:t>2021-07-05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5271C-582E-49A3-8710-CC206E8C55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6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5271C-582E-49A3-8710-CC206E8C550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2836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5271C-582E-49A3-8710-CC206E8C550F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3011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57600" lvl="8" indent="0" defTabSz="954634">
              <a:buFont typeface="Arial" panose="020B0604020202020204" pitchFamily="34" charset="0"/>
              <a:buNone/>
              <a:defRPr/>
            </a:pPr>
            <a:endParaRPr lang="sv-SE" sz="1100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E4D0F-0E9C-4A49-99FD-ED6AE23C957C}" type="slidenum">
              <a:rPr lang="sv-SE" altLang="sv-SE" smtClean="0"/>
              <a:pPr/>
              <a:t>12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27838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57600" lvl="8" indent="0" defTabSz="954634">
              <a:buFont typeface="Arial" panose="020B0604020202020204" pitchFamily="34" charset="0"/>
              <a:buNone/>
              <a:defRPr/>
            </a:pPr>
            <a:endParaRPr lang="sv-SE" sz="1100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E4D0F-0E9C-4A49-99FD-ED6AE23C957C}" type="slidenum">
              <a:rPr lang="sv-SE" altLang="sv-SE" smtClean="0"/>
              <a:pPr/>
              <a:t>13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21281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sv-SE" dirty="0"/>
              <a:t>En stor del av våra upphandlade varor är tillverkade av plast och då mycket fossil plast. </a:t>
            </a:r>
          </a:p>
          <a:p>
            <a:pPr lvl="0">
              <a:defRPr/>
            </a:pPr>
            <a:r>
              <a:rPr lang="sv-SE" dirty="0"/>
              <a:t>Genom att gå över till produkter i förnybart material så finns det en potential att minska vår klimatpåverkan.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5271C-582E-49A3-8710-CC206E8C550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553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100" dirty="0"/>
              <a:t>Hur kan vi minska vår klimatpåverkan från förbrukningsvaror?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100" b="1" dirty="0"/>
          </a:p>
          <a:p>
            <a:pPr marL="228600" indent="-228600">
              <a:buFont typeface="+mj-lt"/>
              <a:buAutoNum type="arabicPeriod"/>
            </a:pPr>
            <a:r>
              <a:rPr lang="sv-SE" sz="1100" dirty="0"/>
              <a:t>Störst klimatvinst</a:t>
            </a:r>
            <a:r>
              <a:rPr lang="sv-SE" sz="1100" baseline="0" dirty="0"/>
              <a:t> får vi om vi inte använder produkterna alls. Då produkterna behövs är det istället</a:t>
            </a:r>
            <a:r>
              <a:rPr lang="sv-SE" sz="1100" b="0" u="none" baseline="0" dirty="0"/>
              <a:t> viktigt att minska svinnet. Exempel på det kan vara att välja bort sugrör ibland</a:t>
            </a:r>
          </a:p>
          <a:p>
            <a:pPr marL="228600" indent="-228600">
              <a:buFont typeface="+mj-lt"/>
              <a:buAutoNum type="arabicPeriod"/>
            </a:pPr>
            <a:endParaRPr lang="sv-SE" sz="1100" b="0" u="none" baseline="0" dirty="0"/>
          </a:p>
          <a:p>
            <a:pPr marL="228600" indent="-228600">
              <a:buFont typeface="+mj-lt"/>
              <a:buAutoNum type="arabicPeriod"/>
            </a:pPr>
            <a:r>
              <a:rPr lang="sv-SE" sz="1100" dirty="0"/>
              <a:t>Stor </a:t>
            </a:r>
            <a:r>
              <a:rPr lang="sv-SE" sz="1100" baseline="0" dirty="0"/>
              <a:t>klimatvinst får vi när </a:t>
            </a:r>
            <a:r>
              <a:rPr lang="sv-SE" sz="1100" b="0" baseline="0" dirty="0"/>
              <a:t>vi </a:t>
            </a:r>
            <a:r>
              <a:rPr lang="sv-SE" sz="1100" b="0" dirty="0"/>
              <a:t>ersätta engångsprodukter med flergångsalternativ</a:t>
            </a:r>
          </a:p>
          <a:p>
            <a:pPr marL="636194" lvl="1" indent="-178994">
              <a:buFont typeface="Arial" panose="020B0604020202020204" pitchFamily="34" charset="0"/>
              <a:buChar char="•"/>
            </a:pPr>
            <a:r>
              <a:rPr lang="sv-SE" sz="1100" dirty="0"/>
              <a:t>Det finns livscykelanalyser som </a:t>
            </a:r>
            <a:r>
              <a:rPr lang="sv-SE" sz="1100" baseline="0" dirty="0"/>
              <a:t>visar att det är mindre klimatutsläpp från flergångsprodukter, även om man räknar med diskvatten.</a:t>
            </a:r>
          </a:p>
          <a:p>
            <a:pPr marL="636194" lvl="1" indent="-178994">
              <a:buFont typeface="Arial" panose="020B0604020202020204" pitchFamily="34" charset="0"/>
              <a:buChar char="•"/>
            </a:pPr>
            <a:r>
              <a:rPr lang="sv-SE" sz="1100" baseline="0" dirty="0"/>
              <a:t>När ni fikar, ta gärna en porslinsmugg och använd den hela dagen framför en mugg av engångsmaterial.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sv-SE" sz="1100" dirty="0"/>
          </a:p>
          <a:p>
            <a:pPr marL="228600" indent="-228600" defTabSz="954634">
              <a:buFont typeface="+mj-lt"/>
              <a:buAutoNum type="arabicPeriod"/>
              <a:defRPr/>
            </a:pPr>
            <a:r>
              <a:rPr lang="sv-SE" sz="1100" dirty="0"/>
              <a:t>Om engångsmaterial verkligen behövs bör </a:t>
            </a:r>
            <a:r>
              <a:rPr lang="sv-SE" sz="1100" b="0" dirty="0"/>
              <a:t>förnybart material </a:t>
            </a:r>
            <a:r>
              <a:rPr lang="sv-SE" sz="1100" dirty="0"/>
              <a:t>användas. </a:t>
            </a:r>
          </a:p>
          <a:p>
            <a:pPr marL="636194" lvl="1" indent="-178994" defTabSz="954634">
              <a:buFont typeface="Arial" panose="020B0604020202020204" pitchFamily="34" charset="0"/>
              <a:buChar char="•"/>
              <a:defRPr/>
            </a:pPr>
            <a:r>
              <a:rPr lang="sv-SE" sz="1100" baseline="0" dirty="0"/>
              <a:t>Det är främst en </a:t>
            </a:r>
            <a:r>
              <a:rPr lang="sv-SE" sz="1100" b="0" baseline="0" dirty="0"/>
              <a:t>upphandlingsfråga</a:t>
            </a:r>
            <a:r>
              <a:rPr lang="sv-SE" sz="1100" baseline="0" dirty="0"/>
              <a:t>, därför jobbar Varuförsörjningen med att få in förnybara material där så är möjligt.		</a:t>
            </a:r>
          </a:p>
          <a:p>
            <a:pPr marL="3657600" lvl="8" indent="0" defTabSz="954634">
              <a:buFont typeface="Arial" panose="020B0604020202020204" pitchFamily="34" charset="0"/>
              <a:buNone/>
              <a:defRPr/>
            </a:pPr>
            <a:endParaRPr lang="sv-SE" sz="1100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E4D0F-0E9C-4A49-99FD-ED6AE23C957C}" type="slidenum">
              <a:rPr lang="sv-SE" altLang="sv-SE" smtClean="0"/>
              <a:pPr/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33866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sv-SE" sz="1100" b="0" u="none" baseline="0" dirty="0"/>
          </a:p>
          <a:p>
            <a:pPr marL="0" indent="0">
              <a:buFont typeface="+mj-lt"/>
              <a:buNone/>
            </a:pPr>
            <a:r>
              <a:rPr lang="sv-SE" sz="1100" dirty="0"/>
              <a:t>Stor </a:t>
            </a:r>
            <a:r>
              <a:rPr lang="sv-SE" sz="1100" baseline="0" dirty="0"/>
              <a:t>klimatvinst får vi när </a:t>
            </a:r>
            <a:r>
              <a:rPr lang="sv-SE" sz="1100" b="0" baseline="0" dirty="0"/>
              <a:t>vi </a:t>
            </a:r>
            <a:r>
              <a:rPr lang="sv-SE" sz="1100" b="0" dirty="0"/>
              <a:t>ersätta engångsprodukter med flergångsalternativ</a:t>
            </a:r>
          </a:p>
          <a:p>
            <a:pPr marL="636194" lvl="1" indent="-178994">
              <a:buFont typeface="Arial" panose="020B0604020202020204" pitchFamily="34" charset="0"/>
              <a:buChar char="•"/>
            </a:pPr>
            <a:r>
              <a:rPr lang="sv-SE" sz="1100" dirty="0"/>
              <a:t>Det finns livscykelanalyser som </a:t>
            </a:r>
            <a:r>
              <a:rPr lang="sv-SE" sz="1100" baseline="0" dirty="0"/>
              <a:t>visar att det är mindre klimatutsläpp från flergångsprodukter, även om man räknar med diskvatten.</a:t>
            </a:r>
          </a:p>
          <a:p>
            <a:pPr marL="636194" lvl="1" indent="-178994">
              <a:buFont typeface="Arial" panose="020B0604020202020204" pitchFamily="34" charset="0"/>
              <a:buChar char="•"/>
            </a:pPr>
            <a:r>
              <a:rPr lang="sv-SE" sz="1100" baseline="0" dirty="0"/>
              <a:t>När ni fikar, ta gärna en porslinsmugg och använd den hela dagen framför en mugg av engångsmaterial.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sv-SE" sz="1100" dirty="0"/>
          </a:p>
          <a:p>
            <a:pPr marL="0" indent="0" defTabSz="954634">
              <a:buFont typeface="+mj-lt"/>
              <a:buNone/>
              <a:defRPr/>
            </a:pPr>
            <a:r>
              <a:rPr lang="sv-SE" sz="1100" baseline="0" dirty="0"/>
              <a:t>Diagrammet bygger på ens studie gjord på uppdrag av dåvarande Stockholms läns landsting- 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Rekommendationer för klimatsmarta val av dryckesbägare, WSP 2013 </a:t>
            </a:r>
            <a:r>
              <a:rPr lang="sv-SE" sz="1100" baseline="0" dirty="0"/>
              <a:t>. Flergångsglaset antas användas 200 gånger innan det slängs. </a:t>
            </a:r>
          </a:p>
          <a:p>
            <a:pPr marL="3657600" lvl="8" indent="0" defTabSz="954634">
              <a:buFont typeface="Arial" panose="020B0604020202020204" pitchFamily="34" charset="0"/>
              <a:buNone/>
              <a:defRPr/>
            </a:pPr>
            <a:endParaRPr lang="sv-SE" sz="1100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E4D0F-0E9C-4A49-99FD-ED6AE23C957C}" type="slidenum">
              <a:rPr lang="sv-SE" altLang="sv-SE" smtClean="0"/>
              <a:pPr/>
              <a:t>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14403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sv-SE" sz="1100" b="0" u="none" baseline="0" dirty="0"/>
          </a:p>
          <a:p>
            <a:pPr marL="0" indent="0">
              <a:buFont typeface="+mj-lt"/>
              <a:buNone/>
            </a:pPr>
            <a:r>
              <a:rPr lang="sv-SE" sz="1100" dirty="0"/>
              <a:t>Stor </a:t>
            </a:r>
            <a:r>
              <a:rPr lang="sv-SE" sz="1100" baseline="0" dirty="0"/>
              <a:t>klimatvinst får vi när </a:t>
            </a:r>
            <a:r>
              <a:rPr lang="sv-SE" sz="1100" b="0" baseline="0" dirty="0"/>
              <a:t>vi </a:t>
            </a:r>
            <a:r>
              <a:rPr lang="sv-SE" sz="1100" b="0" dirty="0"/>
              <a:t>ersätta engångsprodukter med flergångsalternativ</a:t>
            </a:r>
          </a:p>
          <a:p>
            <a:pPr marL="636194" lvl="1" indent="-178994">
              <a:buFont typeface="Arial" panose="020B0604020202020204" pitchFamily="34" charset="0"/>
              <a:buChar char="•"/>
            </a:pPr>
            <a:r>
              <a:rPr lang="sv-SE" sz="1100" dirty="0"/>
              <a:t>Det finns livscykelanalyser som </a:t>
            </a:r>
            <a:r>
              <a:rPr lang="sv-SE" sz="1100" baseline="0" dirty="0"/>
              <a:t>visar att det är mindre klimatutsläpp från flergångsprodukter, även om man räknar med diskvatten.</a:t>
            </a:r>
          </a:p>
          <a:p>
            <a:pPr marL="636194" lvl="1" indent="-178994">
              <a:buFont typeface="Arial" panose="020B0604020202020204" pitchFamily="34" charset="0"/>
              <a:buChar char="•"/>
            </a:pPr>
            <a:r>
              <a:rPr lang="sv-SE" sz="1100" baseline="0" dirty="0"/>
              <a:t>När ni fikar, ta gärna en porslinsmugg och använd den hela dagen framför en mugg av engångsmaterial.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sv-SE" sz="1100" dirty="0"/>
          </a:p>
          <a:p>
            <a:pPr marL="0" indent="0" defTabSz="954634">
              <a:buFont typeface="+mj-lt"/>
              <a:buNone/>
              <a:defRPr/>
            </a:pPr>
            <a:r>
              <a:rPr lang="sv-SE" sz="1100" baseline="0" dirty="0"/>
              <a:t>Diagrammet bygger på ens studie gjord på uppdrag av dåvarande Stockholms läns landsting- 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Rekommendationer för klimatsmarta val av dryckesbägare, WSP 2013 </a:t>
            </a:r>
            <a:r>
              <a:rPr lang="sv-SE" sz="1100" baseline="0" dirty="0"/>
              <a:t>. Flergångsglaset antas användas 200 gånger innan det slängs. </a:t>
            </a:r>
          </a:p>
          <a:p>
            <a:pPr marL="3657600" lvl="8" indent="0" defTabSz="954634">
              <a:buFont typeface="Arial" panose="020B0604020202020204" pitchFamily="34" charset="0"/>
              <a:buNone/>
              <a:defRPr/>
            </a:pPr>
            <a:endParaRPr lang="sv-SE" sz="1100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E4D0F-0E9C-4A49-99FD-ED6AE23C957C}" type="slidenum">
              <a:rPr lang="sv-SE" altLang="sv-SE" smtClean="0"/>
              <a:pPr/>
              <a:t>6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8042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Vad är ett förnybart material?</a:t>
            </a:r>
          </a:p>
          <a:p>
            <a:endParaRPr lang="sv-SE" dirty="0"/>
          </a:p>
          <a:p>
            <a:r>
              <a:rPr lang="sv-SE" dirty="0"/>
              <a:t>Förnybar = biobaserad. Det är ett material som har producerats av förnybara råvaror.</a:t>
            </a:r>
          </a:p>
          <a:p>
            <a:endParaRPr lang="sv-SE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>
                <a:latin typeface="Century Gothic" panose="020B0502020202020204" pitchFamily="34" charset="0"/>
              </a:rPr>
              <a:t>En förnybar råvara är en naturlig resurs som naturen återproducerar inom överskådlig tid, som tex träd, sockerrör, majs eller biprodukter från jord- och skogsbruket.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>
                <a:latin typeface="Century Gothic" panose="020B0502020202020204" pitchFamily="34" charset="0"/>
              </a:rPr>
              <a:t>Fossila råvaror tex olja och gas är ändliga, dvs inte förnybara, eftersom det tar flera miljoner år för dem att bildas.</a:t>
            </a:r>
          </a:p>
          <a:p>
            <a:endParaRPr lang="sv-SE" dirty="0"/>
          </a:p>
          <a:p>
            <a:r>
              <a:rPr lang="sv-SE" dirty="0"/>
              <a:t>Vid förbränning tillför inte förnybara material</a:t>
            </a:r>
            <a:r>
              <a:rPr lang="sv-SE" baseline="0" dirty="0"/>
              <a:t> </a:t>
            </a:r>
            <a:r>
              <a:rPr lang="sv-SE" dirty="0"/>
              <a:t>mer koldioxid till</a:t>
            </a:r>
            <a:r>
              <a:rPr lang="sv-SE" baseline="0" dirty="0"/>
              <a:t> atmosfären än vad den förbrukat som råvara.</a:t>
            </a:r>
          </a:p>
          <a:p>
            <a:r>
              <a:rPr lang="sv-SE" baseline="0" dirty="0"/>
              <a:t>Ett fossilt material däremot, ger ett tillskott av koldioxid till atmosfären vid förbränning → vilket ökar växthuseffekten.</a:t>
            </a:r>
            <a:endParaRPr lang="sv-SE" dirty="0"/>
          </a:p>
          <a:p>
            <a:endParaRPr lang="sv-SE" dirty="0"/>
          </a:p>
          <a:p>
            <a:r>
              <a:rPr lang="sv-SE" dirty="0"/>
              <a:t>Effekter av en förstärkt växthuseffekt:</a:t>
            </a:r>
          </a:p>
          <a:p>
            <a:pPr marL="514350" lvl="1" indent="-342900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latin typeface="Century Gothic" panose="020B0502020202020204" pitchFamily="34" charset="0"/>
              </a:rPr>
              <a:t>Glaciärerna smälter i snabbare takt</a:t>
            </a:r>
            <a:r>
              <a:rPr lang="sv-SE" sz="2400" dirty="0">
                <a:latin typeface="Century Gothic" panose="020B0502020202020204" pitchFamily="34" charset="0"/>
                <a:sym typeface="Symbol" panose="05050102010706020507" pitchFamily="18" charset="2"/>
              </a:rPr>
              <a:t> </a:t>
            </a:r>
            <a:r>
              <a:rPr lang="sv-SE" sz="2250" dirty="0">
                <a:latin typeface="Century Gothic" panose="020B0502020202020204" pitchFamily="34" charset="0"/>
                <a:sym typeface="Symbol" panose="05050102010706020507" pitchFamily="18" charset="2"/>
              </a:rPr>
              <a:t> </a:t>
            </a:r>
            <a:r>
              <a:rPr lang="sv-SE" sz="2250" dirty="0">
                <a:latin typeface="Century Gothic" panose="020B0502020202020204" pitchFamily="34" charset="0"/>
              </a:rPr>
              <a:t>Havsytan stiger</a:t>
            </a:r>
          </a:p>
          <a:p>
            <a:pPr marL="514350" lvl="1" indent="-342900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latin typeface="Century Gothic" panose="020B0502020202020204" pitchFamily="34" charset="0"/>
              </a:rPr>
              <a:t>Haven blir varmare och surare</a:t>
            </a:r>
          </a:p>
          <a:p>
            <a:pPr marL="514350" lvl="1" indent="-342900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latin typeface="Century Gothic" panose="020B0502020202020204" pitchFamily="34" charset="0"/>
              </a:rPr>
              <a:t>Extremväder – stormar, översvämningar och värmeböljor, torka</a:t>
            </a:r>
          </a:p>
          <a:p>
            <a:pPr marL="514350" lvl="1" indent="-342900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latin typeface="Century Gothic" panose="020B0502020202020204" pitchFamily="34" charset="0"/>
              </a:rPr>
              <a:t>Förändrad utbredning av smittbärande djur</a:t>
            </a:r>
          </a:p>
          <a:p>
            <a:pPr marL="514350" lvl="1" indent="-342900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latin typeface="Century Gothic" panose="020B0502020202020204" pitchFamily="34" charset="0"/>
              </a:rPr>
              <a:t>Ökad spridning av globala sjukdomar</a:t>
            </a:r>
          </a:p>
          <a:p>
            <a:endParaRPr lang="sv-SE" alt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5271C-582E-49A3-8710-CC206E8C550F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0991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5271C-582E-49A3-8710-CC206E8C550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4647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5271C-582E-49A3-8710-CC206E8C550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7618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5271C-582E-49A3-8710-CC206E8C550F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5781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E06E-827F-49A9-B0DA-3E391758BFD1}" type="datetime1">
              <a:rPr lang="sv-SE" smtClean="0"/>
              <a:t>2021-07-05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417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DD42-9839-4215-BE2C-567E8B52F031}" type="datetime1">
              <a:rPr lang="sv-SE" smtClean="0"/>
              <a:t>2021-07-05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36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669F-7743-4543-93C7-A0F5AFD1EC55}" type="datetime1">
              <a:rPr lang="sv-SE" smtClean="0"/>
              <a:t>2021-07-05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452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EDA2-940E-4580-A205-5860D676F6C7}" type="datetime1">
              <a:rPr lang="sv-SE" smtClean="0"/>
              <a:t>2021-07-05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952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E627-5680-4685-BF48-D286EFAEA080}" type="datetime1">
              <a:rPr lang="sv-SE" smtClean="0"/>
              <a:t>2021-07-05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807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39BC-2FB0-4624-8AFC-4DE67BCFEF35}" type="datetime1">
              <a:rPr lang="sv-SE" smtClean="0"/>
              <a:t>2021-07-05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76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379F-21E9-4FC3-B2F3-E5010D6CF12B}" type="datetime1">
              <a:rPr lang="sv-SE" smtClean="0"/>
              <a:t>2021-07-05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397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2D52-3BB5-45DB-89BA-B1780D1273D3}" type="datetime1">
              <a:rPr lang="sv-SE" smtClean="0"/>
              <a:t>2021-07-05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033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197C-A267-4923-8B48-AA9BBBDDEEE9}" type="datetime1">
              <a:rPr lang="sv-SE" smtClean="0"/>
              <a:t>2021-07-05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448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9E35-E78C-48F8-83FA-529D1C782105}" type="datetime1">
              <a:rPr lang="sv-SE" smtClean="0"/>
              <a:t>2021-07-05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623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5C57-AEF9-49F9-B8FF-4745E0912641}" type="datetime1">
              <a:rPr lang="sv-SE" smtClean="0"/>
              <a:t>2021-07-05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900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B8523-8D81-441D-A4D4-03A487E84EEA}" type="datetime1">
              <a:rPr lang="sv-SE" smtClean="0"/>
              <a:t>2021-07-05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51F0B-481C-400D-ADDC-A4DD0C6A53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909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upphandling@varuforsorjningen.se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aruforsorjningen.se/" TargetMode="External"/><Relationship Id="rId5" Type="http://schemas.openxmlformats.org/officeDocument/2006/relationships/hyperlink" Target="mailto:amelie.johansson@regionuppsala.se" TargetMode="External"/><Relationship Id="rId4" Type="http://schemas.openxmlformats.org/officeDocument/2006/relationships/hyperlink" Target="mailto:hanna.svartson@varuforsorjningen.s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7.jpeg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2">
            <a:extLst>
              <a:ext uri="{FF2B5EF4-FFF2-40B4-BE49-F238E27FC236}">
                <a16:creationId xmlns:a16="http://schemas.microsoft.com/office/drawing/2014/main" id="{AE3C0E38-26FF-4E37-8D9F-AB31191078EA}"/>
              </a:ext>
            </a:extLst>
          </p:cNvPr>
          <p:cNvGrpSpPr/>
          <p:nvPr/>
        </p:nvGrpSpPr>
        <p:grpSpPr>
          <a:xfrm>
            <a:off x="1440000" y="1980001"/>
            <a:ext cx="9257523" cy="2762093"/>
            <a:chOff x="1440000" y="1980001"/>
            <a:chExt cx="9257523" cy="2762093"/>
          </a:xfrm>
        </p:grpSpPr>
        <p:pic>
          <p:nvPicPr>
            <p:cNvPr id="4" name="Picture 4" descr="J:\Loggor\Varuförsörjningen2007\Dokument\VaruText_200dpi.jpg">
              <a:extLst>
                <a:ext uri="{FF2B5EF4-FFF2-40B4-BE49-F238E27FC236}">
                  <a16:creationId xmlns:a16="http://schemas.microsoft.com/office/drawing/2014/main" id="{2E85A7AB-10C0-4EEB-AE00-7948F75BDDB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112"/>
            <a:stretch/>
          </p:blipFill>
          <p:spPr bwMode="auto">
            <a:xfrm>
              <a:off x="1440000" y="1980001"/>
              <a:ext cx="9257523" cy="2075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014B4B90-9450-4A36-A02B-281A56E20953}"/>
                </a:ext>
              </a:extLst>
            </p:cNvPr>
            <p:cNvSpPr txBox="1"/>
            <p:nvPr/>
          </p:nvSpPr>
          <p:spPr>
            <a:xfrm>
              <a:off x="2957501" y="3911097"/>
              <a:ext cx="7740022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latin typeface="Century Gothic" panose="020B0502020202020204" pitchFamily="34" charset="0"/>
                  <a:cs typeface="Arial" panose="020B0604020202020204" pitchFamily="34" charset="0"/>
                </a:rPr>
                <a:t>Samverkan mellan regionerna i Dalarna, Sörmland, Uppsala, Västmanland och Örebro.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5487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altLang="sv-SE" dirty="0"/>
              <a:t>Miljö- och klimatsmarta produkter för servering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5A74CDB-378F-4541-871F-F96D43DD3C30}"/>
              </a:ext>
            </a:extLst>
          </p:cNvPr>
          <p:cNvSpPr txBox="1"/>
          <p:nvPr/>
        </p:nvSpPr>
        <p:spPr>
          <a:xfrm>
            <a:off x="838201" y="1487177"/>
            <a:ext cx="9478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Här är produkter i förnybart material listade. I vissa fall finns en liknande produkt i av fossil olja upphandlad. Då kan du göra ett aktivt miljöval genom att byta till förnybart material</a:t>
            </a:r>
          </a:p>
        </p:txBody>
      </p:sp>
      <p:pic>
        <p:nvPicPr>
          <p:cNvPr id="6" name="Bild 1" descr="J:\Loggor\Varuförsörjningen2007\Dokument\Varu_200dpi.jpg">
            <a:extLst>
              <a:ext uri="{FF2B5EF4-FFF2-40B4-BE49-F238E27FC236}">
                <a16:creationId xmlns:a16="http://schemas.microsoft.com/office/drawing/2014/main" id="{1C700469-B5B3-431D-A6D1-C26D1C3BFF9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657413"/>
              </p:ext>
            </p:extLst>
          </p:nvPr>
        </p:nvGraphicFramePr>
        <p:xfrm>
          <a:off x="838200" y="2358724"/>
          <a:ext cx="9478109" cy="3810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3029">
                  <a:extLst>
                    <a:ext uri="{9D8B030D-6E8A-4147-A177-3AD203B41FA5}">
                      <a16:colId xmlns:a16="http://schemas.microsoft.com/office/drawing/2014/main" val="840846644"/>
                    </a:ext>
                  </a:extLst>
                </a:gridCol>
                <a:gridCol w="3495899">
                  <a:extLst>
                    <a:ext uri="{9D8B030D-6E8A-4147-A177-3AD203B41FA5}">
                      <a16:colId xmlns:a16="http://schemas.microsoft.com/office/drawing/2014/main" val="3981486777"/>
                    </a:ext>
                  </a:extLst>
                </a:gridCol>
                <a:gridCol w="2504460">
                  <a:extLst>
                    <a:ext uri="{9D8B030D-6E8A-4147-A177-3AD203B41FA5}">
                      <a16:colId xmlns:a16="http://schemas.microsoft.com/office/drawing/2014/main" val="2300051596"/>
                    </a:ext>
                  </a:extLst>
                </a:gridCol>
                <a:gridCol w="1844721">
                  <a:extLst>
                    <a:ext uri="{9D8B030D-6E8A-4147-A177-3AD203B41FA5}">
                      <a16:colId xmlns:a16="http://schemas.microsoft.com/office/drawing/2014/main" val="1201034900"/>
                    </a:ext>
                  </a:extLst>
                </a:gridCol>
              </a:tblGrid>
              <a:tr h="761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Artikelnummer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Benämning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Material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Finns även i fossilt material (olja)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3074442"/>
                  </a:ext>
                </a:extLst>
              </a:tr>
              <a:tr h="306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5702000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Äggkopp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Papper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9957545"/>
                  </a:ext>
                </a:extLst>
              </a:tr>
              <a:tr h="516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247200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Haklapp med ficka och plastad baksida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Plastfilm i förnybart material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8109347"/>
                  </a:ext>
                </a:extLst>
              </a:tr>
              <a:tr h="516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65002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Skvättskydd med tejp och plastad baksida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Plastfilm i förnybart material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nej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6322744"/>
                  </a:ext>
                </a:extLst>
              </a:tr>
              <a:tr h="362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3703173 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Sugrör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Papper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nej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236856"/>
                  </a:ext>
                </a:extLst>
              </a:tr>
              <a:tr h="516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60828-31, 60196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Bestick i trä (gaffel, kniv sked, kaffesked)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Trä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nej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9164526"/>
                  </a:ext>
                </a:extLst>
              </a:tr>
              <a:tr h="312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53425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Glas i klarplast 20 cl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Förnybar plast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0422570"/>
                  </a:ext>
                </a:extLst>
              </a:tr>
              <a:tr h="516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59858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Pappersmugg 21 cl (till dispenser)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Papper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1729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028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altLang="sv-SE" dirty="0"/>
              <a:t>Miljö- och klimatsmarta matlådor</a:t>
            </a:r>
            <a:br>
              <a:rPr lang="sv-SE" altLang="sv-SE" dirty="0"/>
            </a:br>
            <a:endParaRPr lang="sv-SE" dirty="0"/>
          </a:p>
        </p:txBody>
      </p:sp>
      <p:pic>
        <p:nvPicPr>
          <p:cNvPr id="11" name="Bild 1" descr="J:\Loggor\Varuförsörjningen2007\Dokument\Varu_200dpi.jpg">
            <a:extLst>
              <a:ext uri="{FF2B5EF4-FFF2-40B4-BE49-F238E27FC236}">
                <a16:creationId xmlns:a16="http://schemas.microsoft.com/office/drawing/2014/main" id="{E33FF18E-EE39-4C00-BB22-268945AF479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589488"/>
              </p:ext>
            </p:extLst>
          </p:nvPr>
        </p:nvGraphicFramePr>
        <p:xfrm>
          <a:off x="931524" y="1541492"/>
          <a:ext cx="10687319" cy="4300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1421">
                  <a:extLst>
                    <a:ext uri="{9D8B030D-6E8A-4147-A177-3AD203B41FA5}">
                      <a16:colId xmlns:a16="http://schemas.microsoft.com/office/drawing/2014/main" val="840846644"/>
                    </a:ext>
                  </a:extLst>
                </a:gridCol>
                <a:gridCol w="3703679">
                  <a:extLst>
                    <a:ext uri="{9D8B030D-6E8A-4147-A177-3AD203B41FA5}">
                      <a16:colId xmlns:a16="http://schemas.microsoft.com/office/drawing/2014/main" val="3981486777"/>
                    </a:ext>
                  </a:extLst>
                </a:gridCol>
                <a:gridCol w="2949394">
                  <a:extLst>
                    <a:ext uri="{9D8B030D-6E8A-4147-A177-3AD203B41FA5}">
                      <a16:colId xmlns:a16="http://schemas.microsoft.com/office/drawing/2014/main" val="2300051596"/>
                    </a:ext>
                  </a:extLst>
                </a:gridCol>
                <a:gridCol w="1752825">
                  <a:extLst>
                    <a:ext uri="{9D8B030D-6E8A-4147-A177-3AD203B41FA5}">
                      <a16:colId xmlns:a16="http://schemas.microsoft.com/office/drawing/2014/main" val="1590780339"/>
                    </a:ext>
                  </a:extLst>
                </a:gridCol>
              </a:tblGrid>
              <a:tr h="555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Artikelnummer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Benämning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Material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Finns även i fossilt material (olja)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3074442"/>
                  </a:ext>
                </a:extLst>
              </a:tr>
              <a:tr h="495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3222057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600" b="0" dirty="0">
                          <a:latin typeface="+mn-lt"/>
                        </a:rPr>
                        <a:t>Form kvadrat</a:t>
                      </a:r>
                      <a:r>
                        <a:rPr lang="sv-SE" sz="1600" b="0" baseline="0" dirty="0">
                          <a:latin typeface="+mn-lt"/>
                        </a:rPr>
                        <a:t> </a:t>
                      </a:r>
                      <a:r>
                        <a:rPr lang="sv-SE" sz="1600" b="0" dirty="0">
                          <a:latin typeface="+mn-lt"/>
                        </a:rPr>
                        <a:t>1000 ml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Bagasse</a:t>
                      </a: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(växtmaterial)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5613363"/>
                  </a:ext>
                </a:extLst>
              </a:tr>
              <a:tr h="387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3222055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Form kvadrat 400ml</a:t>
                      </a:r>
                      <a:endParaRPr lang="sv-SE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Bagasse</a:t>
                      </a: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(växtmaterial)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562665"/>
                  </a:ext>
                </a:extLst>
              </a:tr>
              <a:tr h="4955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3222056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Form kvadrat</a:t>
                      </a:r>
                      <a:r>
                        <a:rPr lang="sv-SE" sz="16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sv-SE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650</a:t>
                      </a:r>
                      <a:r>
                        <a:rPr lang="sv-SE" sz="16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sv-SE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ml</a:t>
                      </a:r>
                      <a:endParaRPr lang="sv-SE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Bagasse</a:t>
                      </a: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(växtmaterial)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2915575"/>
                  </a:ext>
                </a:extLst>
              </a:tr>
              <a:tr h="3876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3618369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Bägare</a:t>
                      </a:r>
                      <a:r>
                        <a:rPr lang="sv-SE" sz="16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Soppa/wok</a:t>
                      </a:r>
                      <a:r>
                        <a:rPr lang="sv-SE" sz="16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355ml </a:t>
                      </a:r>
                      <a:endParaRPr lang="sv-SE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Kartong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4085840"/>
                  </a:ext>
                </a:extLst>
              </a:tr>
              <a:tr h="4955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3232062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600" b="0" dirty="0">
                          <a:latin typeface="+mn-lt"/>
                        </a:rPr>
                        <a:t>Lock till form mikro 1000 ml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Återvunnen plast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4985938"/>
                  </a:ext>
                </a:extLst>
              </a:tr>
              <a:tr h="495513"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3232054  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Lock till form kvadrat 400ml</a:t>
                      </a:r>
                      <a:endParaRPr lang="sv-SE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Återvunnen plast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7934369"/>
                  </a:ext>
                </a:extLst>
              </a:tr>
              <a:tr h="386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3232058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Lock till form kvadrat</a:t>
                      </a:r>
                      <a:r>
                        <a:rPr lang="sv-SE" sz="16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sv-SE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650</a:t>
                      </a:r>
                      <a:r>
                        <a:rPr lang="sv-SE" sz="16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sv-SE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ml</a:t>
                      </a:r>
                      <a:endParaRPr lang="sv-SE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Återvunnen plast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2570657"/>
                  </a:ext>
                </a:extLst>
              </a:tr>
              <a:tr h="5264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3638464   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Lock till form Soppa</a:t>
                      </a:r>
                      <a:r>
                        <a:rPr lang="sv-SE" sz="16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355ml </a:t>
                      </a:r>
                      <a:endParaRPr lang="sv-SE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Kartong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2313735"/>
                  </a:ext>
                </a:extLst>
              </a:tr>
            </a:tbl>
          </a:graphicData>
        </a:graphic>
      </p:graphicFrame>
      <p:sp>
        <p:nvSpPr>
          <p:cNvPr id="4" name="Rektangel 3"/>
          <p:cNvSpPr/>
          <p:nvPr/>
        </p:nvSpPr>
        <p:spPr>
          <a:xfrm>
            <a:off x="838200" y="957602"/>
            <a:ext cx="9887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Här är matlådor i förnybart material listade. Även matlådor i fossil olja finns upphandlade. </a:t>
            </a:r>
          </a:p>
        </p:txBody>
      </p:sp>
    </p:spTree>
    <p:extLst>
      <p:ext uri="{BB962C8B-B14F-4D97-AF65-F5344CB8AC3E}">
        <p14:creationId xmlns:p14="http://schemas.microsoft.com/office/powerpoint/2010/main" val="3623057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>
            <a:extLst>
              <a:ext uri="{FF2B5EF4-FFF2-40B4-BE49-F238E27FC236}">
                <a16:creationId xmlns:a16="http://schemas.microsoft.com/office/drawing/2014/main" id="{C00C1408-B0FE-4414-9B39-DD2CF7559E6A}"/>
              </a:ext>
            </a:extLst>
          </p:cNvPr>
          <p:cNvSpPr txBox="1">
            <a:spLocks/>
          </p:cNvSpPr>
          <p:nvPr/>
        </p:nvSpPr>
        <p:spPr>
          <a:xfrm>
            <a:off x="838200" y="327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Återvinning</a:t>
            </a:r>
            <a:br>
              <a:rPr lang="sv-SE" dirty="0"/>
            </a:br>
            <a:endParaRPr lang="sv-SE" sz="3000" dirty="0">
              <a:latin typeface="Century Gothic" panose="020B0502020202020204" pitchFamily="34" charset="0"/>
            </a:endParaRPr>
          </a:p>
        </p:txBody>
      </p:sp>
      <p:pic>
        <p:nvPicPr>
          <p:cNvPr id="16" name="Bild 1" descr="J:\Loggor\Varuförsörjningen2007\Dokument\Varu_200dpi.jpg">
            <a:extLst>
              <a:ext uri="{FF2B5EF4-FFF2-40B4-BE49-F238E27FC236}">
                <a16:creationId xmlns:a16="http://schemas.microsoft.com/office/drawing/2014/main" id="{10B4E7F7-58C0-4B88-9D2F-D52B62729B9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7826D71-EBC2-46D2-BD56-A9C3EA69E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7205"/>
            <a:ext cx="8957187" cy="19722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v-SE" sz="2200" dirty="0">
                <a:latin typeface="Century Gothic" panose="020B0502020202020204" pitchFamily="34" charset="0"/>
              </a:rPr>
              <a:t>Pappersmuggar och papperstallrikar sorteras som pappersförpackning (tömda och synbart rena)</a:t>
            </a:r>
          </a:p>
          <a:p>
            <a:pPr>
              <a:defRPr/>
            </a:pPr>
            <a:endParaRPr lang="sv-SE" sz="2200" dirty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sv-SE" sz="2200" dirty="0">
                <a:latin typeface="Century Gothic" panose="020B0502020202020204" pitchFamily="34" charset="0"/>
              </a:rPr>
              <a:t>Plastmuggar sorteras som plastförpackning (tömda och synbart rena)</a:t>
            </a:r>
          </a:p>
          <a:p>
            <a:pPr>
              <a:defRPr/>
            </a:pPr>
            <a:endParaRPr lang="sv-SE" sz="2200" dirty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sv-SE" sz="2200" dirty="0">
                <a:latin typeface="Century Gothic" panose="020B0502020202020204" pitchFamily="34" charset="0"/>
              </a:rPr>
              <a:t>En engångsmatlåda i plast sorteras som plastförpackning, matlådor i papper samt </a:t>
            </a:r>
            <a:r>
              <a:rPr lang="sv-SE" sz="2200" dirty="0" err="1">
                <a:latin typeface="Century Gothic" panose="020B0502020202020204" pitchFamily="34" charset="0"/>
              </a:rPr>
              <a:t>bagasse</a:t>
            </a:r>
            <a:r>
              <a:rPr lang="sv-SE" sz="2200" dirty="0">
                <a:latin typeface="Century Gothic" panose="020B0502020202020204" pitchFamily="34" charset="0"/>
              </a:rPr>
              <a:t> sorteras som pappersförpackning</a:t>
            </a:r>
          </a:p>
          <a:p>
            <a:pPr>
              <a:defRPr/>
            </a:pPr>
            <a:endParaRPr lang="sv-SE" sz="2200" dirty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sv-SE" sz="2200" dirty="0">
                <a:latin typeface="Century Gothic" panose="020B0502020202020204" pitchFamily="34" charset="0"/>
              </a:rPr>
              <a:t>De flesta plast-matlådor är nu transparanta eller vita, vilket gör dem lättare att återvinna än svarta lådor.</a:t>
            </a:r>
          </a:p>
          <a:p>
            <a:pPr marL="0" indent="0">
              <a:buNone/>
              <a:defRPr/>
            </a:pPr>
            <a:endParaRPr lang="sv-SE" sz="2200" dirty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endParaRPr lang="sv-SE" sz="2200" dirty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endParaRPr lang="sv-SE" sz="2200" dirty="0">
              <a:latin typeface="Century Gothic" panose="020B0502020202020204" pitchFamily="34" charset="0"/>
            </a:endParaRPr>
          </a:p>
        </p:txBody>
      </p:sp>
      <p:pic>
        <p:nvPicPr>
          <p:cNvPr id="2" name="Bildobjekt 1" descr="3D Recycle Logo | Please give attribution to 'ccPixs.com ...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2" r="15173" b="1495"/>
          <a:stretch/>
        </p:blipFill>
        <p:spPr>
          <a:xfrm>
            <a:off x="9319592" y="486652"/>
            <a:ext cx="2483952" cy="235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694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LA Straws: PLA Flexi Straw Black, pack of 500pc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570" y="2024431"/>
            <a:ext cx="3051649" cy="305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ubrik 1">
            <a:extLst>
              <a:ext uri="{FF2B5EF4-FFF2-40B4-BE49-F238E27FC236}">
                <a16:creationId xmlns:a16="http://schemas.microsoft.com/office/drawing/2014/main" id="{C00C1408-B0FE-4414-9B39-DD2CF7559E6A}"/>
              </a:ext>
            </a:extLst>
          </p:cNvPr>
          <p:cNvSpPr txBox="1">
            <a:spLocks/>
          </p:cNvSpPr>
          <p:nvPr/>
        </p:nvSpPr>
        <p:spPr>
          <a:xfrm>
            <a:off x="838200" y="4233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EU förbjuder vissa artiklar </a:t>
            </a:r>
            <a:br>
              <a:rPr lang="sv-SE" dirty="0"/>
            </a:br>
            <a:endParaRPr lang="sv-SE" sz="3000" dirty="0">
              <a:latin typeface="Century Gothic" panose="020B0502020202020204" pitchFamily="34" charset="0"/>
            </a:endParaRPr>
          </a:p>
        </p:txBody>
      </p:sp>
      <p:pic>
        <p:nvPicPr>
          <p:cNvPr id="16" name="Bild 1" descr="J:\Loggor\Varuförsörjningen2007\Dokument\Varu_200dpi.jpg">
            <a:extLst>
              <a:ext uri="{FF2B5EF4-FFF2-40B4-BE49-F238E27FC236}">
                <a16:creationId xmlns:a16="http://schemas.microsoft.com/office/drawing/2014/main" id="{10B4E7F7-58C0-4B88-9D2F-D52B62729B9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7826D71-EBC2-46D2-BD56-A9C3EA69E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4878"/>
            <a:ext cx="7473287" cy="280359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sv-SE" dirty="0"/>
              <a:t>EU har förbjudit sugrör och bestick i plast från juli 2021. Därför finns inte detta att beställa  från varuförsörjningen. </a:t>
            </a:r>
          </a:p>
          <a:p>
            <a:pPr marL="0" indent="0">
              <a:buNone/>
              <a:defRPr/>
            </a:pPr>
            <a:endParaRPr lang="sv-SE" dirty="0"/>
          </a:p>
          <a:p>
            <a:pPr marL="0" indent="0">
              <a:buNone/>
              <a:defRPr/>
            </a:pPr>
            <a:r>
              <a:rPr lang="sv-SE" dirty="0"/>
              <a:t>Det kommer även i fortsättningen finnas sugrör i papper och bestick i trä i sortimentet</a:t>
            </a:r>
          </a:p>
          <a:p>
            <a:pPr marL="0" indent="0">
              <a:buNone/>
              <a:defRPr/>
            </a:pPr>
            <a:endParaRPr lang="sv-SE" sz="2200" dirty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endParaRPr lang="sv-SE" sz="2200" dirty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endParaRPr lang="sv-SE" sz="2200" dirty="0">
              <a:latin typeface="Century Gothic" panose="020B0502020202020204" pitchFamily="34" charset="0"/>
            </a:endParaRPr>
          </a:p>
        </p:txBody>
      </p:sp>
      <p:pic>
        <p:nvPicPr>
          <p:cNvPr id="5" name="Picture 6" descr="Bildresultat för sugrör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9" r="21297"/>
          <a:stretch/>
        </p:blipFill>
        <p:spPr bwMode="auto">
          <a:xfrm>
            <a:off x="8712632" y="2159993"/>
            <a:ext cx="2963587" cy="278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örbudstecken 1"/>
          <p:cNvSpPr/>
          <p:nvPr/>
        </p:nvSpPr>
        <p:spPr>
          <a:xfrm>
            <a:off x="8474114" y="1748891"/>
            <a:ext cx="3202105" cy="3290757"/>
          </a:xfrm>
          <a:prstGeom prst="noSmoking">
            <a:avLst>
              <a:gd name="adj" fmla="val 874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379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2">
            <a:extLst>
              <a:ext uri="{FF2B5EF4-FFF2-40B4-BE49-F238E27FC236}">
                <a16:creationId xmlns:a16="http://schemas.microsoft.com/office/drawing/2014/main" id="{AE3C0E38-26FF-4E37-8D9F-AB31191078EA}"/>
              </a:ext>
            </a:extLst>
          </p:cNvPr>
          <p:cNvGrpSpPr/>
          <p:nvPr/>
        </p:nvGrpSpPr>
        <p:grpSpPr>
          <a:xfrm>
            <a:off x="1440000" y="1980001"/>
            <a:ext cx="9257523" cy="2762093"/>
            <a:chOff x="1440000" y="1980001"/>
            <a:chExt cx="9257523" cy="2762093"/>
          </a:xfrm>
        </p:grpSpPr>
        <p:pic>
          <p:nvPicPr>
            <p:cNvPr id="4" name="Picture 4" descr="J:\Loggor\Varuförsörjningen2007\Dokument\VaruText_200dpi.jpg">
              <a:extLst>
                <a:ext uri="{FF2B5EF4-FFF2-40B4-BE49-F238E27FC236}">
                  <a16:creationId xmlns:a16="http://schemas.microsoft.com/office/drawing/2014/main" id="{2E85A7AB-10C0-4EEB-AE00-7948F75BDDB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112"/>
            <a:stretch/>
          </p:blipFill>
          <p:spPr bwMode="auto">
            <a:xfrm>
              <a:off x="1440000" y="1980001"/>
              <a:ext cx="9257523" cy="2075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014B4B90-9450-4A36-A02B-281A56E20953}"/>
                </a:ext>
              </a:extLst>
            </p:cNvPr>
            <p:cNvSpPr txBox="1"/>
            <p:nvPr/>
          </p:nvSpPr>
          <p:spPr>
            <a:xfrm>
              <a:off x="2957501" y="3911097"/>
              <a:ext cx="7740022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latin typeface="Century Gothic" panose="020B0502020202020204" pitchFamily="34" charset="0"/>
                  <a:cs typeface="Arial" panose="020B0604020202020204" pitchFamily="34" charset="0"/>
                </a:rPr>
                <a:t>Samverkan mellan regionerna i Dalarna, Sörmland, Uppsala, Västmanland och Örebro.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855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30928" y="644237"/>
            <a:ext cx="8485908" cy="2514599"/>
          </a:xfrm>
        </p:spPr>
        <p:txBody>
          <a:bodyPr>
            <a:normAutofit/>
          </a:bodyPr>
          <a:lstStyle/>
          <a:p>
            <a:r>
              <a:rPr lang="sv-SE" altLang="sv-SE" dirty="0"/>
              <a:t>Miljönyttan vid upphandling:</a:t>
            </a:r>
            <a:br>
              <a:rPr lang="sv-SE" altLang="sv-SE" dirty="0"/>
            </a:br>
            <a:r>
              <a:rPr lang="sv-SE" altLang="sv-SE" dirty="0"/>
              <a:t>Papper och plast </a:t>
            </a: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C2954E9-6F11-46EA-94AB-18A7E1A20112}"/>
              </a:ext>
            </a:extLst>
          </p:cNvPr>
          <p:cNvSpPr txBox="1"/>
          <p:nvPr/>
        </p:nvSpPr>
        <p:spPr>
          <a:xfrm>
            <a:off x="1205346" y="2797443"/>
            <a:ext cx="91370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Avtalstid: 2020-03-01 – 2023-03-01 (option 2x1 år)</a:t>
            </a:r>
          </a:p>
          <a:p>
            <a:endParaRPr lang="sv-SE" dirty="0">
              <a:highlight>
                <a:srgbClr val="FFFF00"/>
              </a:highlight>
            </a:endParaRPr>
          </a:p>
          <a:p>
            <a:r>
              <a:rPr lang="sv-SE" dirty="0"/>
              <a:t>Information om sortimentet: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Kundtjänst, </a:t>
            </a:r>
            <a:r>
              <a:rPr lang="sv-SE" dirty="0">
                <a:hlinkClick r:id="rId3"/>
              </a:rPr>
              <a:t>upphandling@varuforsorjningen.se</a:t>
            </a:r>
            <a:endParaRPr lang="sv-SE" dirty="0"/>
          </a:p>
          <a:p>
            <a:endParaRPr lang="sv-SE" dirty="0"/>
          </a:p>
          <a:p>
            <a:r>
              <a:rPr lang="sv-SE" dirty="0"/>
              <a:t>Miljöfrågor om sortimentet (</a:t>
            </a:r>
            <a:r>
              <a:rPr lang="sv-SE" dirty="0" err="1"/>
              <a:t>miljökemist</a:t>
            </a:r>
            <a:r>
              <a:rPr lang="sv-SE" dirty="0"/>
              <a:t>, generella frågor):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Hanna Svartson, </a:t>
            </a:r>
            <a:r>
              <a:rPr lang="sv-SE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hanna.svartson@varuforsorjningen.se</a:t>
            </a:r>
            <a:r>
              <a:rPr lang="sv-SE" dirty="0"/>
              <a:t> (</a:t>
            </a:r>
            <a:r>
              <a:rPr lang="sv-SE" dirty="0" err="1"/>
              <a:t>miljökemist</a:t>
            </a:r>
            <a:r>
              <a:rPr lang="sv-SE" dirty="0"/>
              <a:t>, tjl april 2021-jan 2022)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Amelie Johansson, </a:t>
            </a:r>
            <a:r>
              <a:rPr lang="sv-SE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amelie.johansson@regionuppsala.se</a:t>
            </a:r>
            <a:r>
              <a:rPr lang="sv-SE" dirty="0"/>
              <a:t> (Vik </a:t>
            </a:r>
            <a:r>
              <a:rPr lang="sv-SE" dirty="0" err="1"/>
              <a:t>miljökemist</a:t>
            </a:r>
            <a:r>
              <a:rPr lang="sv-SE" dirty="0"/>
              <a:t> april 2021-jan 2022)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Miljösamordnare i din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dirty="0"/>
              <a:t>Uppdaterad version 210618. På </a:t>
            </a:r>
            <a:r>
              <a:rPr lang="sv-SE" dirty="0">
                <a:hlinkClick r:id="rId6"/>
              </a:rPr>
              <a:t>Varuförsörjningens hemsida </a:t>
            </a:r>
            <a:r>
              <a:rPr lang="sv-SE" dirty="0"/>
              <a:t>återfinns aktuella uppgifter om upphandlade produkter.</a:t>
            </a:r>
          </a:p>
        </p:txBody>
      </p:sp>
      <p:pic>
        <p:nvPicPr>
          <p:cNvPr id="7" name="Bild 1" descr="J:\Loggor\Varuförsörjningen2007\Dokument\Varu_200dpi.jpg">
            <a:extLst>
              <a:ext uri="{FF2B5EF4-FFF2-40B4-BE49-F238E27FC236}">
                <a16:creationId xmlns:a16="http://schemas.microsoft.com/office/drawing/2014/main" id="{F626CBAD-8F1F-4319-9179-0D4AE152C863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018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altLang="sv-SE" dirty="0"/>
              <a:t>Varuförsörjningens riktlinjer för hållbar upphandling</a:t>
            </a:r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1EBE1D9-74AB-46CB-A24A-D6A3A7D8552D}"/>
              </a:ext>
            </a:extLst>
          </p:cNvPr>
          <p:cNvSpPr txBox="1"/>
          <p:nvPr/>
        </p:nvSpPr>
        <p:spPr>
          <a:xfrm>
            <a:off x="924791" y="1932709"/>
            <a:ext cx="9455727" cy="378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sv-SE" sz="2000" dirty="0">
                <a:latin typeface="Century Gothic" panose="020B0502020202020204" pitchFamily="34" charset="0"/>
              </a:rPr>
              <a:t>I Varuförsörjningens riktlinjer för hållbar upphandling står det att klimatpåverkan från engångsmaterial ska minimeras genom att prioritera:</a:t>
            </a:r>
          </a:p>
          <a:p>
            <a:pPr marL="1143000" lvl="2" indent="-457200">
              <a:spcBef>
                <a:spcPts val="1000"/>
              </a:spcBef>
              <a:buFont typeface="+mj-lt"/>
              <a:buAutoNum type="arabicPeriod"/>
            </a:pPr>
            <a:r>
              <a:rPr lang="sv-SE" sz="2000" dirty="0">
                <a:latin typeface="Century Gothic" panose="020B0502020202020204" pitchFamily="34" charset="0"/>
              </a:rPr>
              <a:t>Materialsnåla produkter</a:t>
            </a:r>
          </a:p>
          <a:p>
            <a:pPr marL="1143000" lvl="2" indent="-457200">
              <a:spcBef>
                <a:spcPts val="1000"/>
              </a:spcBef>
              <a:buFont typeface="+mj-lt"/>
              <a:buAutoNum type="arabicPeriod"/>
            </a:pPr>
            <a:r>
              <a:rPr lang="sv-SE" sz="2000" dirty="0">
                <a:latin typeface="Century Gothic" panose="020B0502020202020204" pitchFamily="34" charset="0"/>
              </a:rPr>
              <a:t>Produkter framställda av återvunnet material</a:t>
            </a:r>
          </a:p>
          <a:p>
            <a:pPr marL="1143000" lvl="2" indent="-457200">
              <a:spcBef>
                <a:spcPts val="1000"/>
              </a:spcBef>
              <a:buFont typeface="+mj-lt"/>
              <a:buAutoNum type="arabicPeriod"/>
            </a:pPr>
            <a:r>
              <a:rPr lang="sv-SE" sz="2000" dirty="0">
                <a:latin typeface="Century Gothic" panose="020B0502020202020204" pitchFamily="34" charset="0"/>
              </a:rPr>
              <a:t>Produkter framställda av förnybara material</a:t>
            </a:r>
          </a:p>
          <a:p>
            <a:pPr marL="685800" lvl="2">
              <a:spcBef>
                <a:spcPts val="1000"/>
              </a:spcBef>
            </a:pPr>
            <a:endParaRPr lang="sv-SE" sz="2000" dirty="0">
              <a:latin typeface="Century Gothic" panose="020B0502020202020204" pitchFamily="34" charset="0"/>
            </a:endParaRPr>
          </a:p>
          <a:p>
            <a:pPr marL="685800" lvl="2">
              <a:spcBef>
                <a:spcPts val="1000"/>
              </a:spcBef>
            </a:pPr>
            <a:r>
              <a:rPr lang="sv-SE" sz="2000" dirty="0">
                <a:latin typeface="Century Gothic" panose="020B0502020202020204" pitchFamily="34" charset="0"/>
              </a:rPr>
              <a:t>Riktlinjerna antas av de fem regionernas gemensamma politiska nämnd.</a:t>
            </a:r>
          </a:p>
          <a:p>
            <a:endParaRPr lang="sv-SE" dirty="0"/>
          </a:p>
        </p:txBody>
      </p:sp>
      <p:pic>
        <p:nvPicPr>
          <p:cNvPr id="7" name="Bild 1" descr="J:\Loggor\Varuförsörjningen2007\Dokument\Varu_200dpi.jpg">
            <a:extLst>
              <a:ext uri="{FF2B5EF4-FFF2-40B4-BE49-F238E27FC236}">
                <a16:creationId xmlns:a16="http://schemas.microsoft.com/office/drawing/2014/main" id="{9B3DB160-85EC-4FCB-9B73-CA2727314B5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4695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ruta 8"/>
          <p:cNvSpPr txBox="1"/>
          <p:nvPr/>
        </p:nvSpPr>
        <p:spPr>
          <a:xfrm>
            <a:off x="920460" y="5165291"/>
            <a:ext cx="2891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Minska användningen</a:t>
            </a:r>
            <a:endParaRPr lang="sv-SE" sz="2400" b="1" dirty="0"/>
          </a:p>
        </p:txBody>
      </p:sp>
      <p:sp>
        <p:nvSpPr>
          <p:cNvPr id="11" name="textruta 10"/>
          <p:cNvSpPr txBox="1"/>
          <p:nvPr/>
        </p:nvSpPr>
        <p:spPr>
          <a:xfrm>
            <a:off x="4388280" y="3493007"/>
            <a:ext cx="408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ym typeface="Wingdings" panose="05000000000000000000" pitchFamily="2" charset="2"/>
              </a:rPr>
              <a:t>Flergångs istället för engångs</a:t>
            </a:r>
            <a:endParaRPr lang="sv-SE" sz="2400" b="1" dirty="0"/>
          </a:p>
        </p:txBody>
      </p:sp>
      <p:sp>
        <p:nvSpPr>
          <p:cNvPr id="12" name="textruta 11"/>
          <p:cNvSpPr txBox="1"/>
          <p:nvPr/>
        </p:nvSpPr>
        <p:spPr>
          <a:xfrm>
            <a:off x="9087867" y="1513099"/>
            <a:ext cx="2954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Förnybart, eller återvunnet material</a:t>
            </a:r>
            <a:endParaRPr lang="sv-SE" sz="2400" b="1" dirty="0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C00C1408-B0FE-4414-9B39-DD2CF7559E6A}"/>
              </a:ext>
            </a:extLst>
          </p:cNvPr>
          <p:cNvSpPr txBox="1">
            <a:spLocks/>
          </p:cNvSpPr>
          <p:nvPr/>
        </p:nvSpPr>
        <p:spPr>
          <a:xfrm>
            <a:off x="838200" y="4233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Klimatpåverkan</a:t>
            </a:r>
            <a:br>
              <a:rPr lang="sv-SE" dirty="0"/>
            </a:br>
            <a:r>
              <a:rPr lang="sv-SE" sz="3000" dirty="0">
                <a:latin typeface="Century Gothic" panose="020B0502020202020204" pitchFamily="34" charset="0"/>
              </a:rPr>
              <a:t>Så kan vi minska klimatpåverkan </a:t>
            </a:r>
          </a:p>
          <a:p>
            <a:r>
              <a:rPr lang="sv-SE" sz="3000" dirty="0">
                <a:latin typeface="Century Gothic" panose="020B0502020202020204" pitchFamily="34" charset="0"/>
              </a:rPr>
              <a:t>från varugruppen papper och plast</a:t>
            </a:r>
          </a:p>
        </p:txBody>
      </p:sp>
      <p:pic>
        <p:nvPicPr>
          <p:cNvPr id="16" name="Bild 1" descr="J:\Loggor\Varuförsörjningen2007\Dokument\Varu_200dpi.jpg">
            <a:extLst>
              <a:ext uri="{FF2B5EF4-FFF2-40B4-BE49-F238E27FC236}">
                <a16:creationId xmlns:a16="http://schemas.microsoft.com/office/drawing/2014/main" id="{10B4E7F7-58C0-4B88-9D2F-D52B62729B9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MUGG 25CL VIT PORSLI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044" l="0" r="100000">
                        <a14:foregroundMark x1="14833" y1="92161" x2="14833" y2="92161"/>
                        <a14:foregroundMark x1="73000" y1="85660" x2="73000" y2="85660"/>
                        <a14:foregroundMark x1="71833" y1="89675" x2="71833" y2="89675"/>
                        <a14:foregroundMark x1="70167" y1="88910" x2="70167" y2="88910"/>
                        <a14:foregroundMark x1="79167" y1="73996" x2="79167" y2="73996"/>
                        <a14:foregroundMark x1="75167" y1="81262" x2="75167" y2="81262"/>
                        <a14:foregroundMark x1="75833" y1="78585" x2="75833" y2="785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49" y="3954672"/>
            <a:ext cx="2106310" cy="183600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ruta 14"/>
          <p:cNvSpPr txBox="1"/>
          <p:nvPr/>
        </p:nvSpPr>
        <p:spPr>
          <a:xfrm>
            <a:off x="1077706" y="5573641"/>
            <a:ext cx="2286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6" t="7259" r="7603" b="16595"/>
          <a:stretch>
            <a:fillRect/>
          </a:stretch>
        </p:blipFill>
        <p:spPr bwMode="auto">
          <a:xfrm>
            <a:off x="9307885" y="2344096"/>
            <a:ext cx="1776783" cy="193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https://encrypted-tbn0.gstatic.com/images?q=tbn:ANd9GcRrj3udHX1NueYgx8qF8NiOXn38D61ZjRT7piDw_-dWLocxmvhVph4O8iQhWabTiWuFSLemnRA&amp;usqp=CAc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17" y="2178557"/>
            <a:ext cx="26289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43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>
            <a:extLst>
              <a:ext uri="{FF2B5EF4-FFF2-40B4-BE49-F238E27FC236}">
                <a16:creationId xmlns:a16="http://schemas.microsoft.com/office/drawing/2014/main" id="{C00C1408-B0FE-4414-9B39-DD2CF7559E6A}"/>
              </a:ext>
            </a:extLst>
          </p:cNvPr>
          <p:cNvSpPr txBox="1">
            <a:spLocks/>
          </p:cNvSpPr>
          <p:nvPr/>
        </p:nvSpPr>
        <p:spPr>
          <a:xfrm>
            <a:off x="576878" y="4117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Minska användningen </a:t>
            </a:r>
            <a:br>
              <a:rPr lang="sv-SE" dirty="0"/>
            </a:br>
            <a:endParaRPr lang="sv-SE" sz="3000" dirty="0">
              <a:latin typeface="Century Gothic" panose="020B0502020202020204" pitchFamily="34" charset="0"/>
            </a:endParaRPr>
          </a:p>
        </p:txBody>
      </p:sp>
      <p:pic>
        <p:nvPicPr>
          <p:cNvPr id="16" name="Bild 1" descr="J:\Loggor\Varuförsörjningen2007\Dokument\Varu_200dpi.jpg">
            <a:extLst>
              <a:ext uri="{FF2B5EF4-FFF2-40B4-BE49-F238E27FC236}">
                <a16:creationId xmlns:a16="http://schemas.microsoft.com/office/drawing/2014/main" id="{10B4E7F7-58C0-4B88-9D2F-D52B62729B9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ruta 1"/>
          <p:cNvSpPr txBox="1"/>
          <p:nvPr/>
        </p:nvSpPr>
        <p:spPr>
          <a:xfrm>
            <a:off x="576878" y="1147943"/>
            <a:ext cx="99947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Exempel på produkter där användningen kan minskas: </a:t>
            </a:r>
          </a:p>
          <a:p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/>
              <a:t>Britspapper – bara nödvändigt om patienten är avklädd</a:t>
            </a:r>
          </a:p>
          <a:p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/>
              <a:t>Sugrör – underlättar för vissa patienter men kan tas bort ibland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r>
              <a:rPr lang="sv-SE" sz="2800" dirty="0"/>
              <a:t>Du kan ta hjälp av miljösamordnare i din region. </a:t>
            </a:r>
          </a:p>
        </p:txBody>
      </p:sp>
      <p:pic>
        <p:nvPicPr>
          <p:cNvPr id="1026" name="Picture 2" descr="UNDERL NW 40CMX200M F BRIT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2" t="13239" r="208" b="1208"/>
          <a:stretch/>
        </p:blipFill>
        <p:spPr bwMode="auto">
          <a:xfrm>
            <a:off x="5688175" y="4571166"/>
            <a:ext cx="4430384" cy="2123692"/>
          </a:xfrm>
          <a:prstGeom prst="flowChartDocumen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11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>
            <a:extLst>
              <a:ext uri="{FF2B5EF4-FFF2-40B4-BE49-F238E27FC236}">
                <a16:creationId xmlns:a16="http://schemas.microsoft.com/office/drawing/2014/main" id="{C00C1408-B0FE-4414-9B39-DD2CF7559E6A}"/>
              </a:ext>
            </a:extLst>
          </p:cNvPr>
          <p:cNvSpPr txBox="1">
            <a:spLocks/>
          </p:cNvSpPr>
          <p:nvPr/>
        </p:nvSpPr>
        <p:spPr>
          <a:xfrm>
            <a:off x="838200" y="4233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Välj flergångsprodukter</a:t>
            </a:r>
            <a:br>
              <a:rPr lang="sv-SE" dirty="0"/>
            </a:br>
            <a:endParaRPr lang="sv-SE" sz="3000" dirty="0">
              <a:latin typeface="Century Gothic" panose="020B0502020202020204" pitchFamily="34" charset="0"/>
            </a:endParaRPr>
          </a:p>
        </p:txBody>
      </p:sp>
      <p:pic>
        <p:nvPicPr>
          <p:cNvPr id="16" name="Bild 1" descr="J:\Loggor\Varuförsörjningen2007\Dokument\Varu_200dpi.jpg">
            <a:extLst>
              <a:ext uri="{FF2B5EF4-FFF2-40B4-BE49-F238E27FC236}">
                <a16:creationId xmlns:a16="http://schemas.microsoft.com/office/drawing/2014/main" id="{10B4E7F7-58C0-4B88-9D2F-D52B62729B9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ruta 1"/>
          <p:cNvSpPr txBox="1"/>
          <p:nvPr/>
        </p:nvSpPr>
        <p:spPr>
          <a:xfrm>
            <a:off x="576878" y="1737267"/>
            <a:ext cx="742368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Dryckesbägare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Tallrikar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Bestick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Äggkopp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200" dirty="0"/>
          </a:p>
          <a:p>
            <a:r>
              <a:rPr lang="sv-SE" sz="3200" dirty="0"/>
              <a:t>I vissa fall kan matlådor </a:t>
            </a:r>
            <a:br>
              <a:rPr lang="sv-SE" sz="3200" dirty="0"/>
            </a:br>
            <a:r>
              <a:rPr lang="sv-SE" sz="3200" dirty="0"/>
              <a:t>återanvändas - </a:t>
            </a:r>
            <a:br>
              <a:rPr lang="sv-SE" sz="3200" dirty="0"/>
            </a:br>
            <a:r>
              <a:rPr lang="sv-SE" sz="3200" dirty="0"/>
              <a:t>kolla med din region</a:t>
            </a:r>
          </a:p>
          <a:p>
            <a:endParaRPr lang="sv-SE" sz="4400" dirty="0"/>
          </a:p>
        </p:txBody>
      </p:sp>
      <p:grpSp>
        <p:nvGrpSpPr>
          <p:cNvPr id="21" name="Grupp 20"/>
          <p:cNvGrpSpPr>
            <a:grpSpLocks/>
          </p:cNvGrpSpPr>
          <p:nvPr/>
        </p:nvGrpSpPr>
        <p:grpSpPr bwMode="auto">
          <a:xfrm>
            <a:off x="5582093" y="587766"/>
            <a:ext cx="5370257" cy="5460111"/>
            <a:chOff x="4264526" y="1646034"/>
            <a:chExt cx="4879472" cy="4680338"/>
          </a:xfrm>
        </p:grpSpPr>
        <p:graphicFrame>
          <p:nvGraphicFramePr>
            <p:cNvPr id="22" name="Diagram 2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97949949"/>
                </p:ext>
              </p:extLst>
            </p:nvPr>
          </p:nvGraphicFramePr>
          <p:xfrm>
            <a:off x="4264526" y="1907793"/>
            <a:ext cx="4879472" cy="44185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pic>
          <p:nvPicPr>
            <p:cNvPr id="23" name="Picture 2" descr="Bild på art nr 401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1500" y="4117082"/>
              <a:ext cx="861784" cy="1180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Bildobjekt 1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46" t="7259" r="7603" b="16595"/>
            <a:stretch>
              <a:fillRect/>
            </a:stretch>
          </p:blipFill>
          <p:spPr bwMode="auto">
            <a:xfrm>
              <a:off x="6370481" y="3455059"/>
              <a:ext cx="1160665" cy="119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Bildobjekt 14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65" t="16072" r="7258" b="23767"/>
            <a:stretch/>
          </p:blipFill>
          <p:spPr bwMode="auto">
            <a:xfrm>
              <a:off x="7764287" y="1646034"/>
              <a:ext cx="1041395" cy="1244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581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/>
          <a:srcRect l="-1" t="3258" r="743" b="10531"/>
          <a:stretch/>
        </p:blipFill>
        <p:spPr>
          <a:xfrm>
            <a:off x="-1" y="2057400"/>
            <a:ext cx="12049029" cy="4780309"/>
          </a:xfrm>
          <a:prstGeom prst="rect">
            <a:avLst/>
          </a:prstGeom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031923"/>
            <a:ext cx="10806954" cy="1858297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sv-SE" sz="2000" dirty="0">
                <a:latin typeface="Century Gothic" panose="020B0502020202020204" pitchFamily="34" charset="0"/>
              </a:rPr>
              <a:t>En förnybar (=biobaserad) råvara är en naturlig resurs som naturen kan nybilda i samma takt som den används, exempelvis trä, majs eller biprodukter från jordbruket. </a:t>
            </a:r>
          </a:p>
          <a:p>
            <a:pPr marL="228600" lvl="1">
              <a:spcBef>
                <a:spcPts val="1000"/>
              </a:spcBef>
            </a:pPr>
            <a:r>
              <a:rPr lang="sv-SE" sz="2000" dirty="0">
                <a:latin typeface="Century Gothic" panose="020B0502020202020204" pitchFamily="34" charset="0"/>
              </a:rPr>
              <a:t>Fossila råvaror som olja och gas är ändliga, alltså inte förnybara, eftersom det tar flera miljoner år för dem att bildas. 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7D28E5EE-CE58-44E5-BA22-5062C58232FF}"/>
              </a:ext>
            </a:extLst>
          </p:cNvPr>
          <p:cNvSpPr txBox="1">
            <a:spLocks/>
          </p:cNvSpPr>
          <p:nvPr/>
        </p:nvSpPr>
        <p:spPr>
          <a:xfrm>
            <a:off x="838200" y="-1034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Förnybart material - Vad är det?</a:t>
            </a:r>
          </a:p>
        </p:txBody>
      </p:sp>
      <p:pic>
        <p:nvPicPr>
          <p:cNvPr id="9" name="Bild 1" descr="J:\Loggor\Varuförsörjningen2007\Dokument\Varu_200dpi.jpg">
            <a:extLst>
              <a:ext uri="{FF2B5EF4-FFF2-40B4-BE49-F238E27FC236}">
                <a16:creationId xmlns:a16="http://schemas.microsoft.com/office/drawing/2014/main" id="{B3451803-895F-46DB-A2CC-6E67D1957B0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2230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826D71-EBC2-46D2-BD56-A9C3EA69E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927"/>
            <a:ext cx="8957187" cy="19722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v-SE" sz="2200" dirty="0">
                <a:latin typeface="Century Gothic" panose="020B0502020202020204" pitchFamily="34" charset="0"/>
              </a:rPr>
              <a:t>Plast kan idag framställas helt eller delvis från biomassa, det vill säga från växtriket. Till exempel från majs, sockerrör eller cellulosa.</a:t>
            </a:r>
          </a:p>
          <a:p>
            <a:pPr>
              <a:defRPr/>
            </a:pPr>
            <a:r>
              <a:rPr lang="sv-SE" sz="2200" dirty="0">
                <a:latin typeface="Century Gothic" panose="020B0502020202020204" pitchFamily="34" charset="0"/>
              </a:rPr>
              <a:t>Biobaserad plast spar på fossila resurser och minskar utsläppen av växthusgaser. </a:t>
            </a:r>
          </a:p>
          <a:p>
            <a:pPr>
              <a:defRPr/>
            </a:pPr>
            <a:r>
              <a:rPr lang="sv-SE" sz="2200" dirty="0">
                <a:latin typeface="Century Gothic" panose="020B0502020202020204" pitchFamily="34" charset="0"/>
              </a:rPr>
              <a:t>Många vanliga plasttyper (till exempel polyeten) kan idag göras från biomassa.</a:t>
            </a:r>
          </a:p>
          <a:p>
            <a:pPr marL="0" indent="0">
              <a:buNone/>
              <a:defRPr/>
            </a:pPr>
            <a:endParaRPr lang="sv-SE" sz="2200" dirty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endParaRPr lang="sv-SE" sz="2200" dirty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endParaRPr lang="sv-SE" sz="2200" dirty="0">
              <a:latin typeface="Century Gothic" panose="020B0502020202020204" pitchFamily="34" charset="0"/>
            </a:endParaRPr>
          </a:p>
        </p:txBody>
      </p:sp>
      <p:grpSp>
        <p:nvGrpSpPr>
          <p:cNvPr id="24" name="Grupp 4">
            <a:extLst>
              <a:ext uri="{FF2B5EF4-FFF2-40B4-BE49-F238E27FC236}">
                <a16:creationId xmlns:a16="http://schemas.microsoft.com/office/drawing/2014/main" id="{F051D811-8967-4630-9194-992184A29A01}"/>
              </a:ext>
            </a:extLst>
          </p:cNvPr>
          <p:cNvGrpSpPr>
            <a:grpSpLocks/>
          </p:cNvGrpSpPr>
          <p:nvPr/>
        </p:nvGrpSpPr>
        <p:grpSpPr bwMode="auto">
          <a:xfrm>
            <a:off x="1125060" y="4912746"/>
            <a:ext cx="9234689" cy="1256141"/>
            <a:chOff x="774053" y="2294583"/>
            <a:chExt cx="7546116" cy="1072189"/>
          </a:xfrm>
        </p:grpSpPr>
        <p:grpSp>
          <p:nvGrpSpPr>
            <p:cNvPr id="25" name="Grupp 5">
              <a:extLst>
                <a:ext uri="{FF2B5EF4-FFF2-40B4-BE49-F238E27FC236}">
                  <a16:creationId xmlns:a16="http://schemas.microsoft.com/office/drawing/2014/main" id="{C0BA5F90-7B96-4FAB-9A21-DA06185710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4053" y="2316069"/>
              <a:ext cx="2391202" cy="347763"/>
              <a:chOff x="827584" y="2348880"/>
              <a:chExt cx="2391202" cy="347763"/>
            </a:xfrm>
          </p:grpSpPr>
          <p:sp>
            <p:nvSpPr>
              <p:cNvPr id="41" name="Rektangel med rundade hörn 21">
                <a:extLst>
                  <a:ext uri="{FF2B5EF4-FFF2-40B4-BE49-F238E27FC236}">
                    <a16:creationId xmlns:a16="http://schemas.microsoft.com/office/drawing/2014/main" id="{1B73853E-8FF2-4319-93CF-BD3F5EAAFBD1}"/>
                  </a:ext>
                </a:extLst>
              </p:cNvPr>
              <p:cNvSpPr/>
              <p:nvPr/>
            </p:nvSpPr>
            <p:spPr>
              <a:xfrm>
                <a:off x="827584" y="2349609"/>
                <a:ext cx="2217916" cy="337983"/>
              </a:xfrm>
              <a:prstGeom prst="roundRect">
                <a:avLst/>
              </a:prstGeom>
              <a:gradFill flip="none" rotWithShape="1">
                <a:gsLst>
                  <a:gs pos="0">
                    <a:srgbClr val="99FF66">
                      <a:tint val="66000"/>
                      <a:satMod val="160000"/>
                    </a:srgbClr>
                  </a:gs>
                  <a:gs pos="50000">
                    <a:srgbClr val="99FF66">
                      <a:tint val="44500"/>
                      <a:satMod val="160000"/>
                    </a:srgbClr>
                  </a:gs>
                  <a:gs pos="100000">
                    <a:srgbClr val="99FF66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v-SE" sz="2000"/>
              </a:p>
            </p:txBody>
          </p:sp>
          <p:sp>
            <p:nvSpPr>
              <p:cNvPr id="42" name="textruta 22">
                <a:extLst>
                  <a:ext uri="{FF2B5EF4-FFF2-40B4-BE49-F238E27FC236}">
                    <a16:creationId xmlns:a16="http://schemas.microsoft.com/office/drawing/2014/main" id="{D80B00F5-7BEB-4E1D-9C81-6BC3282E32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7584" y="2348880"/>
                <a:ext cx="2391202" cy="347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sv-SE" altLang="sv-SE" sz="2000" dirty="0">
                    <a:ea typeface="Verdana" panose="020B0604030504040204" pitchFamily="34" charset="0"/>
                    <a:cs typeface="Verdana" panose="020B0604030504040204" pitchFamily="34" charset="0"/>
                  </a:rPr>
                  <a:t>Förnyelsebar råvara</a:t>
                </a:r>
              </a:p>
            </p:txBody>
          </p:sp>
        </p:grpSp>
        <p:sp>
          <p:nvSpPr>
            <p:cNvPr id="26" name="Rektangel med rundade hörn 6">
              <a:extLst>
                <a:ext uri="{FF2B5EF4-FFF2-40B4-BE49-F238E27FC236}">
                  <a16:creationId xmlns:a16="http://schemas.microsoft.com/office/drawing/2014/main" id="{5DC1B86C-29E1-42C9-8704-67013386FB9C}"/>
                </a:ext>
              </a:extLst>
            </p:cNvPr>
            <p:cNvSpPr/>
            <p:nvPr/>
          </p:nvSpPr>
          <p:spPr>
            <a:xfrm>
              <a:off x="3293618" y="2316798"/>
              <a:ext cx="936701" cy="337983"/>
            </a:xfrm>
            <a:prstGeom prst="roundRect">
              <a:avLst/>
            </a:prstGeom>
            <a:gradFill flip="none" rotWithShape="1">
              <a:gsLst>
                <a:gs pos="0">
                  <a:srgbClr val="99FF66">
                    <a:tint val="66000"/>
                    <a:satMod val="160000"/>
                  </a:srgbClr>
                </a:gs>
                <a:gs pos="50000">
                  <a:srgbClr val="99FF66">
                    <a:tint val="44500"/>
                    <a:satMod val="160000"/>
                  </a:srgbClr>
                </a:gs>
                <a:gs pos="100000">
                  <a:srgbClr val="99FF66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SE" sz="2000"/>
            </a:p>
          </p:txBody>
        </p:sp>
        <p:sp>
          <p:nvSpPr>
            <p:cNvPr id="27" name="textruta 7">
              <a:extLst>
                <a:ext uri="{FF2B5EF4-FFF2-40B4-BE49-F238E27FC236}">
                  <a16:creationId xmlns:a16="http://schemas.microsoft.com/office/drawing/2014/main" id="{C1B0317A-E068-4A03-AB01-34A7E05E14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9356" y="2294583"/>
              <a:ext cx="860393" cy="347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2000" dirty="0">
                  <a:ea typeface="Verdana" panose="020B0604030504040204" pitchFamily="34" charset="0"/>
                  <a:cs typeface="Verdana" panose="020B0604030504040204" pitchFamily="34" charset="0"/>
                </a:rPr>
                <a:t>Etanol</a:t>
              </a:r>
            </a:p>
          </p:txBody>
        </p:sp>
        <p:grpSp>
          <p:nvGrpSpPr>
            <p:cNvPr id="28" name="Grupp 8">
              <a:extLst>
                <a:ext uri="{FF2B5EF4-FFF2-40B4-BE49-F238E27FC236}">
                  <a16:creationId xmlns:a16="http://schemas.microsoft.com/office/drawing/2014/main" id="{5A0806A9-E7F3-496D-BD44-D8006765D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7735" y="2997524"/>
              <a:ext cx="2448416" cy="369248"/>
              <a:chOff x="864726" y="3019010"/>
              <a:chExt cx="2448416" cy="369248"/>
            </a:xfrm>
          </p:grpSpPr>
          <p:sp>
            <p:nvSpPr>
              <p:cNvPr id="39" name="Rektangel med rundade hörn 19">
                <a:extLst>
                  <a:ext uri="{FF2B5EF4-FFF2-40B4-BE49-F238E27FC236}">
                    <a16:creationId xmlns:a16="http://schemas.microsoft.com/office/drawing/2014/main" id="{5ADDDC87-0A50-4FCB-BA35-40E27E45FBE8}"/>
                  </a:ext>
                </a:extLst>
              </p:cNvPr>
              <p:cNvSpPr/>
              <p:nvPr/>
            </p:nvSpPr>
            <p:spPr>
              <a:xfrm>
                <a:off x="899744" y="3019010"/>
                <a:ext cx="2087731" cy="337982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3">
                      <a:lumMod val="65000"/>
                      <a:shade val="30000"/>
                      <a:satMod val="115000"/>
                    </a:schemeClr>
                  </a:gs>
                  <a:gs pos="0">
                    <a:schemeClr val="bg2">
                      <a:lumMod val="75000"/>
                    </a:schemeClr>
                  </a:gs>
                  <a:gs pos="100000">
                    <a:schemeClr val="accent3">
                      <a:lumMod val="6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v-SE" sz="2000"/>
              </a:p>
            </p:txBody>
          </p:sp>
          <p:sp>
            <p:nvSpPr>
              <p:cNvPr id="40" name="textruta 20">
                <a:extLst>
                  <a:ext uri="{FF2B5EF4-FFF2-40B4-BE49-F238E27FC236}">
                    <a16:creationId xmlns:a16="http://schemas.microsoft.com/office/drawing/2014/main" id="{C770D9BB-B3EA-45D8-AD8F-2B18CFE86ACC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64726" y="3036066"/>
                <a:ext cx="2448416" cy="352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sv-SE" altLang="sv-SE" sz="2000" dirty="0">
                    <a:ea typeface="Verdana" panose="020B0604030504040204" pitchFamily="34" charset="0"/>
                    <a:cs typeface="Verdana" panose="020B0604030504040204" pitchFamily="34" charset="0"/>
                  </a:rPr>
                  <a:t>Fossil olja eller gas</a:t>
                </a:r>
              </a:p>
            </p:txBody>
          </p:sp>
        </p:grpSp>
        <p:grpSp>
          <p:nvGrpSpPr>
            <p:cNvPr id="29" name="Grupp 9">
              <a:extLst>
                <a:ext uri="{FF2B5EF4-FFF2-40B4-BE49-F238E27FC236}">
                  <a16:creationId xmlns:a16="http://schemas.microsoft.com/office/drawing/2014/main" id="{CE46FEBF-3588-4CB5-9345-D515E39241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08070" y="2518319"/>
              <a:ext cx="662442" cy="596626"/>
              <a:chOff x="5399111" y="2687596"/>
              <a:chExt cx="662442" cy="596626"/>
            </a:xfrm>
          </p:grpSpPr>
          <p:sp>
            <p:nvSpPr>
              <p:cNvPr id="37" name="Rektangel med rundade hörn 17">
                <a:extLst>
                  <a:ext uri="{FF2B5EF4-FFF2-40B4-BE49-F238E27FC236}">
                    <a16:creationId xmlns:a16="http://schemas.microsoft.com/office/drawing/2014/main" id="{35B25B78-FA1E-4729-8F97-017B316764D3}"/>
                  </a:ext>
                </a:extLst>
              </p:cNvPr>
              <p:cNvSpPr/>
              <p:nvPr/>
            </p:nvSpPr>
            <p:spPr>
              <a:xfrm>
                <a:off x="5399298" y="2687596"/>
                <a:ext cx="646165" cy="596626"/>
              </a:xfrm>
              <a:prstGeom prst="roundRect">
                <a:avLst/>
              </a:prstGeom>
              <a:gradFill flip="none" rotWithShape="1">
                <a:gsLst>
                  <a:gs pos="0">
                    <a:srgbClr val="CCECFF">
                      <a:shade val="30000"/>
                      <a:satMod val="115000"/>
                    </a:srgbClr>
                  </a:gs>
                  <a:gs pos="50000">
                    <a:srgbClr val="CCECFF">
                      <a:shade val="67500"/>
                      <a:satMod val="115000"/>
                    </a:srgbClr>
                  </a:gs>
                  <a:gs pos="100000">
                    <a:srgbClr val="CCEC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v-SE" sz="2000"/>
              </a:p>
            </p:txBody>
          </p:sp>
          <p:sp>
            <p:nvSpPr>
              <p:cNvPr id="38" name="textruta 18">
                <a:extLst>
                  <a:ext uri="{FF2B5EF4-FFF2-40B4-BE49-F238E27FC236}">
                    <a16:creationId xmlns:a16="http://schemas.microsoft.com/office/drawing/2014/main" id="{A6495364-ED4A-47C1-8885-E220A2FF69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9111" y="2802414"/>
                <a:ext cx="662442" cy="347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sv-SE" altLang="sv-SE" sz="2000" dirty="0">
                    <a:ea typeface="Verdana" panose="020B0604030504040204" pitchFamily="34" charset="0"/>
                    <a:cs typeface="Verdana" panose="020B0604030504040204" pitchFamily="34" charset="0"/>
                  </a:rPr>
                  <a:t>Eten</a:t>
                </a:r>
              </a:p>
            </p:txBody>
          </p:sp>
        </p:grpSp>
        <p:grpSp>
          <p:nvGrpSpPr>
            <p:cNvPr id="30" name="Grupp 10">
              <a:extLst>
                <a:ext uri="{FF2B5EF4-FFF2-40B4-BE49-F238E27FC236}">
                  <a16:creationId xmlns:a16="http://schemas.microsoft.com/office/drawing/2014/main" id="{370D1A9B-CAF3-4B96-A7BB-56DF49664F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81159" y="2518319"/>
              <a:ext cx="2339010" cy="596626"/>
              <a:chOff x="6444208" y="2687596"/>
              <a:chExt cx="2339010" cy="596626"/>
            </a:xfrm>
          </p:grpSpPr>
          <p:sp>
            <p:nvSpPr>
              <p:cNvPr id="35" name="Rektangel med rundade hörn 15">
                <a:extLst>
                  <a:ext uri="{FF2B5EF4-FFF2-40B4-BE49-F238E27FC236}">
                    <a16:creationId xmlns:a16="http://schemas.microsoft.com/office/drawing/2014/main" id="{B2059E8B-C234-49BF-B198-F52B0B79E52E}"/>
                  </a:ext>
                </a:extLst>
              </p:cNvPr>
              <p:cNvSpPr/>
              <p:nvPr/>
            </p:nvSpPr>
            <p:spPr>
              <a:xfrm>
                <a:off x="6444522" y="2687596"/>
                <a:ext cx="2190927" cy="596626"/>
              </a:xfrm>
              <a:prstGeom prst="roundRect">
                <a:avLst/>
              </a:prstGeom>
              <a:gradFill flip="none" rotWithShape="1">
                <a:gsLst>
                  <a:gs pos="0">
                    <a:srgbClr val="CCECFF">
                      <a:shade val="30000"/>
                      <a:satMod val="115000"/>
                    </a:srgbClr>
                  </a:gs>
                  <a:gs pos="50000">
                    <a:srgbClr val="CCECFF">
                      <a:shade val="67500"/>
                      <a:satMod val="115000"/>
                    </a:srgbClr>
                  </a:gs>
                  <a:gs pos="100000">
                    <a:srgbClr val="CCEC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v-SE" sz="2000"/>
              </a:p>
            </p:txBody>
          </p:sp>
          <p:sp>
            <p:nvSpPr>
              <p:cNvPr id="36" name="textruta 16">
                <a:extLst>
                  <a:ext uri="{FF2B5EF4-FFF2-40B4-BE49-F238E27FC236}">
                    <a16:creationId xmlns:a16="http://schemas.microsoft.com/office/drawing/2014/main" id="{DED33BC5-5D9E-4F1F-B1FB-0D473097D9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44208" y="2780928"/>
                <a:ext cx="2339010" cy="347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sv-SE" altLang="sv-SE" sz="2000" dirty="0">
                    <a:ea typeface="Verdana" panose="020B0604030504040204" pitchFamily="34" charset="0"/>
                    <a:cs typeface="Verdana" panose="020B0604030504040204" pitchFamily="34" charset="0"/>
                  </a:rPr>
                  <a:t>Polyeten = PE plast</a:t>
                </a:r>
              </a:p>
            </p:txBody>
          </p:sp>
        </p:grpSp>
        <p:cxnSp>
          <p:nvCxnSpPr>
            <p:cNvPr id="31" name="Rak pil 11">
              <a:extLst>
                <a:ext uri="{FF2B5EF4-FFF2-40B4-BE49-F238E27FC236}">
                  <a16:creationId xmlns:a16="http://schemas.microsoft.com/office/drawing/2014/main" id="{0EDB9C8D-5623-401B-A813-F8CC0751980B}"/>
                </a:ext>
              </a:extLst>
            </p:cNvPr>
            <p:cNvCxnSpPr/>
            <p:nvPr/>
          </p:nvCxnSpPr>
          <p:spPr>
            <a:xfrm>
              <a:off x="3006258" y="2484996"/>
              <a:ext cx="276247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ak pil 12">
              <a:extLst>
                <a:ext uri="{FF2B5EF4-FFF2-40B4-BE49-F238E27FC236}">
                  <a16:creationId xmlns:a16="http://schemas.microsoft.com/office/drawing/2014/main" id="{D9DF2B1F-9C9A-4341-B1AF-FA5F2B2E7E76}"/>
                </a:ext>
              </a:extLst>
            </p:cNvPr>
            <p:cNvCxnSpPr/>
            <p:nvPr/>
          </p:nvCxnSpPr>
          <p:spPr>
            <a:xfrm>
              <a:off x="5692525" y="2827739"/>
              <a:ext cx="276247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ak pil 13">
              <a:extLst>
                <a:ext uri="{FF2B5EF4-FFF2-40B4-BE49-F238E27FC236}">
                  <a16:creationId xmlns:a16="http://schemas.microsoft.com/office/drawing/2014/main" id="{3F28AFAC-A2B7-4BFC-9FC1-25BCABB13FA5}"/>
                </a:ext>
              </a:extLst>
            </p:cNvPr>
            <p:cNvCxnSpPr/>
            <p:nvPr/>
          </p:nvCxnSpPr>
          <p:spPr>
            <a:xfrm>
              <a:off x="4284298" y="2492930"/>
              <a:ext cx="647752" cy="298313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ak pil 14">
              <a:extLst>
                <a:ext uri="{FF2B5EF4-FFF2-40B4-BE49-F238E27FC236}">
                  <a16:creationId xmlns:a16="http://schemas.microsoft.com/office/drawing/2014/main" id="{BF29AEF3-DB56-4BB1-9A5A-656BE1054E39}"/>
                </a:ext>
              </a:extLst>
            </p:cNvPr>
            <p:cNvCxnSpPr/>
            <p:nvPr/>
          </p:nvCxnSpPr>
          <p:spPr>
            <a:xfrm rot="-2700000">
              <a:off x="4295412" y="2872168"/>
              <a:ext cx="647752" cy="299901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ruta 1">
            <a:extLst>
              <a:ext uri="{FF2B5EF4-FFF2-40B4-BE49-F238E27FC236}">
                <a16:creationId xmlns:a16="http://schemas.microsoft.com/office/drawing/2014/main" id="{DC27D1EB-6278-4B74-9E59-B8ED42A8E49B}"/>
              </a:ext>
            </a:extLst>
          </p:cNvPr>
          <p:cNvSpPr txBox="1"/>
          <p:nvPr/>
        </p:nvSpPr>
        <p:spPr>
          <a:xfrm>
            <a:off x="3425235" y="4235638"/>
            <a:ext cx="7080785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900" b="1" dirty="0">
                <a:latin typeface="Verdana" panose="020B0604030504040204" pitchFamily="34" charset="0"/>
                <a:ea typeface="Verdana" panose="020B0604030504040204" pitchFamily="34" charset="0"/>
              </a:rPr>
              <a:t>Olika </a:t>
            </a:r>
            <a:r>
              <a:rPr lang="sv-SE" sz="2000" b="1" dirty="0">
                <a:latin typeface="Verdana" panose="020B0604030504040204" pitchFamily="34" charset="0"/>
                <a:ea typeface="Verdana" panose="020B0604030504040204" pitchFamily="34" charset="0"/>
              </a:rPr>
              <a:t>råvaror</a:t>
            </a:r>
            <a:r>
              <a:rPr lang="sv-SE" sz="1900" b="1" dirty="0">
                <a:latin typeface="Verdana" panose="020B0604030504040204" pitchFamily="34" charset="0"/>
                <a:ea typeface="Verdana" panose="020B0604030504040204" pitchFamily="34" charset="0"/>
              </a:rPr>
              <a:t> 			ger samma plast</a:t>
            </a:r>
          </a:p>
          <a:p>
            <a:endParaRPr lang="sv-SE" sz="19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8770C4D6-4A0C-4ACC-9027-DEBC510E4A2D}"/>
              </a:ext>
            </a:extLst>
          </p:cNvPr>
          <p:cNvCxnSpPr/>
          <p:nvPr/>
        </p:nvCxnSpPr>
        <p:spPr>
          <a:xfrm>
            <a:off x="5790180" y="4464238"/>
            <a:ext cx="15240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Bild 1" descr="J:\Loggor\Varuförsörjningen2007\Dokument\Varu_200dpi.jpg">
            <a:extLst>
              <a:ext uri="{FF2B5EF4-FFF2-40B4-BE49-F238E27FC236}">
                <a16:creationId xmlns:a16="http://schemas.microsoft.com/office/drawing/2014/main" id="{CFE9C68E-3DE8-40D9-B1C1-D041E7AE9D9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Rubrik 1">
            <a:extLst>
              <a:ext uri="{FF2B5EF4-FFF2-40B4-BE49-F238E27FC236}">
                <a16:creationId xmlns:a16="http://schemas.microsoft.com/office/drawing/2014/main" id="{7D28E5EE-CE58-44E5-BA22-5062C58232FF}"/>
              </a:ext>
            </a:extLst>
          </p:cNvPr>
          <p:cNvSpPr txBox="1">
            <a:spLocks/>
          </p:cNvSpPr>
          <p:nvPr/>
        </p:nvSpPr>
        <p:spPr>
          <a:xfrm>
            <a:off x="838200" y="257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Förnybar plast - Vad</a:t>
            </a:r>
            <a:r>
              <a:rPr lang="sv-SE" dirty="0">
                <a:latin typeface="Century Gothic" panose="020B0502020202020204" pitchFamily="34" charset="0"/>
              </a:rPr>
              <a:t> </a:t>
            </a:r>
            <a:r>
              <a:rPr lang="sv-SE" dirty="0"/>
              <a:t>är</a:t>
            </a:r>
            <a:r>
              <a:rPr lang="sv-SE" dirty="0">
                <a:latin typeface="Century Gothic" panose="020B0502020202020204" pitchFamily="34" charset="0"/>
              </a:rPr>
              <a:t> </a:t>
            </a:r>
            <a:r>
              <a:rPr lang="sv-SE" dirty="0"/>
              <a:t>det?</a:t>
            </a:r>
          </a:p>
        </p:txBody>
      </p:sp>
    </p:spTree>
    <p:extLst>
      <p:ext uri="{BB962C8B-B14F-4D97-AF65-F5344CB8AC3E}">
        <p14:creationId xmlns:p14="http://schemas.microsoft.com/office/powerpoint/2010/main" val="2350180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altLang="sv-SE" dirty="0"/>
              <a:t>Miljö- och klimatsmarta påsar och tvättlappar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5A74CDB-378F-4541-871F-F96D43DD3C30}"/>
              </a:ext>
            </a:extLst>
          </p:cNvPr>
          <p:cNvSpPr txBox="1"/>
          <p:nvPr/>
        </p:nvSpPr>
        <p:spPr>
          <a:xfrm>
            <a:off x="838201" y="1487177"/>
            <a:ext cx="9478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Här är produkter i förnybart material listade. I vissa fall finns en liknande produkt i av fossil olja upphandlad. Då kan du göra ett aktivt miljöval genom att byta till förnybart material</a:t>
            </a:r>
          </a:p>
        </p:txBody>
      </p:sp>
      <p:pic>
        <p:nvPicPr>
          <p:cNvPr id="6" name="Bild 1" descr="J:\Loggor\Varuförsörjningen2007\Dokument\Varu_200dpi.jpg">
            <a:extLst>
              <a:ext uri="{FF2B5EF4-FFF2-40B4-BE49-F238E27FC236}">
                <a16:creationId xmlns:a16="http://schemas.microsoft.com/office/drawing/2014/main" id="{1C700469-B5B3-431D-A6D1-C26D1C3BFF9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139496"/>
              </p:ext>
            </p:extLst>
          </p:nvPr>
        </p:nvGraphicFramePr>
        <p:xfrm>
          <a:off x="838200" y="2133508"/>
          <a:ext cx="9023657" cy="3415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337">
                  <a:extLst>
                    <a:ext uri="{9D8B030D-6E8A-4147-A177-3AD203B41FA5}">
                      <a16:colId xmlns:a16="http://schemas.microsoft.com/office/drawing/2014/main" val="840846644"/>
                    </a:ext>
                  </a:extLst>
                </a:gridCol>
                <a:gridCol w="3825272">
                  <a:extLst>
                    <a:ext uri="{9D8B030D-6E8A-4147-A177-3AD203B41FA5}">
                      <a16:colId xmlns:a16="http://schemas.microsoft.com/office/drawing/2014/main" val="3981486777"/>
                    </a:ext>
                  </a:extLst>
                </a:gridCol>
                <a:gridCol w="2224882">
                  <a:extLst>
                    <a:ext uri="{9D8B030D-6E8A-4147-A177-3AD203B41FA5}">
                      <a16:colId xmlns:a16="http://schemas.microsoft.com/office/drawing/2014/main" val="2300051596"/>
                    </a:ext>
                  </a:extLst>
                </a:gridCol>
                <a:gridCol w="1426166">
                  <a:extLst>
                    <a:ext uri="{9D8B030D-6E8A-4147-A177-3AD203B41FA5}">
                      <a16:colId xmlns:a16="http://schemas.microsoft.com/office/drawing/2014/main" val="1590780339"/>
                    </a:ext>
                  </a:extLst>
                </a:gridCol>
              </a:tblGrid>
              <a:tr h="765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Artikelnummer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Benämning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Material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Finns även i fossilt material (olja)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3074442"/>
                  </a:ext>
                </a:extLst>
              </a:tr>
              <a:tr h="36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56036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Papperskorgspåse 30L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Förnybar plast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562665"/>
                  </a:ext>
                </a:extLst>
              </a:tr>
              <a:tr h="510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59834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Vit plastkasse med knythandtag 16L på rulle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Återvunnen plast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nej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2915575"/>
                  </a:ext>
                </a:extLst>
              </a:tr>
              <a:tr h="510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59839, 59841-43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Fryspåsar 1L, 2L, 3L, 5L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Förnybar plast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nej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4085840"/>
                  </a:ext>
                </a:extLst>
              </a:tr>
              <a:tr h="749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59924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Tvättlapp </a:t>
                      </a:r>
                      <a:r>
                        <a:rPr lang="sv-SE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airlaid</a:t>
                      </a: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dispensförp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Papper/Non </a:t>
                      </a:r>
                      <a:r>
                        <a:rPr lang="sv-SE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woven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 </a:t>
                      </a:r>
                      <a:r>
                        <a:rPr lang="sv-SE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(skumplast)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3733091"/>
                  </a:ext>
                </a:extLst>
              </a:tr>
              <a:tr h="510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59921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Tvättlapp 20x26cm </a:t>
                      </a:r>
                      <a:r>
                        <a:rPr lang="sv-SE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rle</a:t>
                      </a: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/125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Papper/Non </a:t>
                      </a:r>
                      <a:r>
                        <a:rPr lang="sv-SE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woven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 </a:t>
                      </a:r>
                      <a:r>
                        <a:rPr lang="sv-SE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(skumplast)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2643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35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kugga i överka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Örebro län">
    <a:dk1>
      <a:sysClr val="windowText" lastClr="000000"/>
    </a:dk1>
    <a:lt1>
      <a:sysClr val="window" lastClr="FFFFFF"/>
    </a:lt1>
    <a:dk2>
      <a:srgbClr val="575757"/>
    </a:dk2>
    <a:lt2>
      <a:srgbClr val="B2B2B2"/>
    </a:lt2>
    <a:accent1>
      <a:srgbClr val="0090D4"/>
    </a:accent1>
    <a:accent2>
      <a:srgbClr val="9FC53A"/>
    </a:accent2>
    <a:accent3>
      <a:srgbClr val="004F9E"/>
    </a:accent3>
    <a:accent4>
      <a:srgbClr val="008B39"/>
    </a:accent4>
    <a:accent5>
      <a:srgbClr val="66BDE5"/>
    </a:accent5>
    <a:accent6>
      <a:srgbClr val="B9D87B"/>
    </a:accent6>
    <a:hlink>
      <a:srgbClr val="000000"/>
    </a:hlink>
    <a:folHlink>
      <a:srgbClr val="000000"/>
    </a:folHlink>
  </a:clrScheme>
  <a:fontScheme name="Region Örebro lä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B268A37EAAB64296BB11533CC973A4" ma:contentTypeVersion="12" ma:contentTypeDescription="Skapa ett nytt dokument." ma:contentTypeScope="" ma:versionID="8533be846772d0be46a47da835eb9e37">
  <xsd:schema xmlns:xsd="http://www.w3.org/2001/XMLSchema" xmlns:xs="http://www.w3.org/2001/XMLSchema" xmlns:p="http://schemas.microsoft.com/office/2006/metadata/properties" xmlns:ns2="fc782515-f6b9-41f2-bf8b-d7300b3503df" xmlns:ns3="941adc20-2258-45de-8bd3-8388c8de7047" targetNamespace="http://schemas.microsoft.com/office/2006/metadata/properties" ma:root="true" ma:fieldsID="b35a5e5e808c0d51ffc20291c86d06ac" ns2:_="" ns3:_="">
    <xsd:import namespace="fc782515-f6b9-41f2-bf8b-d7300b3503df"/>
    <xsd:import namespace="941adc20-2258-45de-8bd3-8388c8de70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82515-f6b9-41f2-bf8b-d7300b3503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1adc20-2258-45de-8bd3-8388c8de704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5798C0-106F-4DEC-B9B5-7F7AEF38CF80}"/>
</file>

<file path=customXml/itemProps2.xml><?xml version="1.0" encoding="utf-8"?>
<ds:datastoreItem xmlns:ds="http://schemas.openxmlformats.org/officeDocument/2006/customXml" ds:itemID="{F9AFD721-D1C8-40AD-8041-7DD75D3995D4}"/>
</file>

<file path=customXml/itemProps3.xml><?xml version="1.0" encoding="utf-8"?>
<ds:datastoreItem xmlns:ds="http://schemas.openxmlformats.org/officeDocument/2006/customXml" ds:itemID="{96FDCFC9-8208-42A9-A625-0D201F1A096F}"/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56238</TotalTime>
  <Words>1304</Words>
  <Application>Microsoft Office PowerPoint</Application>
  <PresentationFormat>Bredbild</PresentationFormat>
  <Paragraphs>221</Paragraphs>
  <Slides>14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Verdana</vt:lpstr>
      <vt:lpstr>Office-tema</vt:lpstr>
      <vt:lpstr>PowerPoint-presentation</vt:lpstr>
      <vt:lpstr>Miljönyttan vid upphandling: Papper och plast </vt:lpstr>
      <vt:lpstr>Varuförsörjningens riktlinjer för hållbar upphandling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Miljö- och klimatsmarta påsar och tvättlappar</vt:lpstr>
      <vt:lpstr>Miljö- och klimatsmarta produkter för servering</vt:lpstr>
      <vt:lpstr>Miljö- och klimatsmarta matlådor </vt:lpstr>
      <vt:lpstr>PowerPoint-presentation</vt:lpstr>
      <vt:lpstr>PowerPoint-presentation</vt:lpstr>
      <vt:lpstr>PowerPoint-presentation</vt:lpstr>
    </vt:vector>
  </TitlesOfParts>
  <Company>Landstinget i Uppsala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Lisa Palo</dc:creator>
  <cp:lastModifiedBy>Amelie Johansson</cp:lastModifiedBy>
  <cp:revision>195</cp:revision>
  <dcterms:created xsi:type="dcterms:W3CDTF">2015-11-05T09:57:29Z</dcterms:created>
  <dcterms:modified xsi:type="dcterms:W3CDTF">2021-07-05T07:27:07Z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0x010100C2B268A37EAAB64296BB11533CC973A4</vt:lpwstr>
  </property>
</Properties>
</file>